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Impact" panose="020B0806030902050204" pitchFamily="3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Transaction Type: Quote, Order, Invoice and Return</a:t>
            </a:r>
          </a:p>
          <a:p>
            <a:pPr lvl="0">
              <a:spcBef>
                <a:spcPts val="0"/>
              </a:spcBef>
              <a:buNone/>
            </a:pPr>
            <a:r>
              <a:rPr lang="en"/>
              <a:t>Sales Type : Open/Work | Historical</a:t>
            </a:r>
          </a:p>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-&gt; Item units of measure - Can sell individually or as cases</a:t>
            </a:r>
          </a:p>
          <a:p>
            <a:pPr lvl="0">
              <a:spcBef>
                <a:spcPts val="0"/>
              </a:spcBef>
              <a:buNone/>
            </a:pPr>
            <a:r>
              <a:rPr lang="en" dirty="0"/>
              <a:t>-&gt; Item Type - type &amp; status</a:t>
            </a:r>
          </a:p>
          <a:p>
            <a:pPr lvl="0">
              <a:spcBef>
                <a:spcPts val="0"/>
              </a:spcBef>
              <a:buNone/>
            </a:pPr>
            <a:r>
              <a:rPr lang="en-US" dirty="0"/>
              <a:t>-&gt; Type -&gt; I, no changes possible and II,</a:t>
            </a:r>
            <a:r>
              <a:rPr lang="en-US" baseline="0" dirty="0"/>
              <a:t> it is susceptible to change.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dirty="0">
                <a:solidFill>
                  <a:srgbClr val="222222"/>
                </a:solidFill>
                <a:highlight>
                  <a:srgbClr val="FFFFFF"/>
                </a:highlight>
              </a:rPr>
              <a:t>In data warehousing, a </a:t>
            </a:r>
            <a:r>
              <a:rPr lang="en" sz="1200" b="1" dirty="0">
                <a:solidFill>
                  <a:srgbClr val="222222"/>
                </a:solidFill>
                <a:highlight>
                  <a:srgbClr val="FFFFFF"/>
                </a:highlight>
              </a:rPr>
              <a:t>conformed dimension</a:t>
            </a:r>
            <a:r>
              <a:rPr lang="en" sz="1200" dirty="0">
                <a:solidFill>
                  <a:srgbClr val="222222"/>
                </a:solidFill>
                <a:highlight>
                  <a:srgbClr val="FFFFFF"/>
                </a:highlight>
              </a:rPr>
              <a:t> is a </a:t>
            </a:r>
            <a:r>
              <a:rPr lang="en" sz="1200" b="1" dirty="0">
                <a:solidFill>
                  <a:srgbClr val="222222"/>
                </a:solidFill>
                <a:highlight>
                  <a:srgbClr val="FFFFFF"/>
                </a:highlight>
              </a:rPr>
              <a:t>dimension </a:t>
            </a:r>
            <a:r>
              <a:rPr lang="en" sz="1200" dirty="0">
                <a:solidFill>
                  <a:srgbClr val="222222"/>
                </a:solidFill>
                <a:highlight>
                  <a:srgbClr val="FFFFFF"/>
                </a:highlight>
              </a:rPr>
              <a:t>that has the same meaning to every fact with which it relates. </a:t>
            </a:r>
            <a:r>
              <a:rPr lang="en" sz="1200" b="1" dirty="0">
                <a:solidFill>
                  <a:srgbClr val="222222"/>
                </a:solidFill>
                <a:highlight>
                  <a:srgbClr val="FFFFFF"/>
                </a:highlight>
              </a:rPr>
              <a:t>Conformed dimensions</a:t>
            </a:r>
            <a:r>
              <a:rPr lang="en" sz="1200" dirty="0">
                <a:solidFill>
                  <a:srgbClr val="222222"/>
                </a:solidFill>
                <a:highlight>
                  <a:srgbClr val="FFFFFF"/>
                </a:highlight>
              </a:rPr>
              <a:t> allow facts and measures to be categorized and described in the same way across multiple facts and/or data marts, ensuring consistent reporting across the enterprise.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Overview of Forever Collectibles:</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Forever collectibles also known as Team Beans owned and operated by Michael Lewis, started their operation in 1999 with few hard working young people.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Today FC is one of the most innovative companies in the sports collectible industry with products for NFL, NHL, MLB, NBA, NCAA colleges and universities.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In 2011, FC made a major acquisition of Home win in UK and established FC UK.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Currently they manufacture and distribute their products in US, UK and Canada.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They manufacture majority of their products in Asia, mainly in China and Vietnam.</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Even though it is a successful business with international presence, the company faces lots of challenges from different areas of their business cycle, such as pre-production, product development, sales and marketing and customer service.</a:t>
            </a:r>
          </a:p>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With the implementation of this project, we were able to add value to the company to help derive information from its sales data.</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The implementation of this project laid a foundation for the future projects by creating a data mart with consistent data. In the later projects we can create different data marts and connecting them creating a holistic view of the 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5" name="Shape 3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2838933"/>
            <a:ext cx="5216699" cy="115987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185C5"/>
              </a:buClr>
              <a:buFont typeface="Raleway"/>
              <a:buNone/>
              <a:defRPr/>
            </a:lvl1pPr>
            <a:lvl2pPr marL="0" marR="0" lvl="1" indent="0" algn="l" rtl="0">
              <a:lnSpc>
                <a:spcPct val="100000"/>
              </a:lnSpc>
              <a:spcBef>
                <a:spcPts val="0"/>
              </a:spcBef>
              <a:spcAft>
                <a:spcPts val="0"/>
              </a:spcAft>
              <a:buClr>
                <a:srgbClr val="2185C5"/>
              </a:buClr>
              <a:buFont typeface="Raleway"/>
              <a:buNone/>
              <a:defRPr/>
            </a:lvl2pPr>
            <a:lvl3pPr marL="0" marR="0" lvl="2" indent="0" algn="l" rtl="0">
              <a:spcBef>
                <a:spcPts val="0"/>
              </a:spcBef>
              <a:buClr>
                <a:srgbClr val="2185C5"/>
              </a:buClr>
              <a:buFont typeface="Raleway"/>
              <a:buNone/>
              <a:defRPr/>
            </a:lvl3pPr>
            <a:lvl4pPr marL="0" marR="0" lvl="3" indent="0" algn="l" rtl="0">
              <a:spcBef>
                <a:spcPts val="0"/>
              </a:spcBef>
              <a:buClr>
                <a:srgbClr val="2185C5"/>
              </a:buClr>
              <a:buFont typeface="Raleway"/>
              <a:buNone/>
              <a:defRPr/>
            </a:lvl4pPr>
            <a:lvl5pPr marL="0" marR="0" lvl="4" indent="0" algn="l" rtl="0">
              <a:spcBef>
                <a:spcPts val="0"/>
              </a:spcBef>
              <a:buClr>
                <a:srgbClr val="2185C5"/>
              </a:buClr>
              <a:buFont typeface="Raleway"/>
              <a:buNone/>
              <a:defRPr/>
            </a:lvl5pPr>
            <a:lvl6pPr marL="0" marR="0" lvl="5" indent="0" algn="l" rtl="0">
              <a:spcBef>
                <a:spcPts val="0"/>
              </a:spcBef>
              <a:buClr>
                <a:srgbClr val="2185C5"/>
              </a:buClr>
              <a:buFont typeface="Raleway"/>
              <a:buNone/>
              <a:defRPr/>
            </a:lvl6pPr>
            <a:lvl7pPr marL="0" marR="0" lvl="6" indent="0" algn="l" rtl="0">
              <a:spcBef>
                <a:spcPts val="0"/>
              </a:spcBef>
              <a:buClr>
                <a:srgbClr val="2185C5"/>
              </a:buClr>
              <a:buFont typeface="Raleway"/>
              <a:buNone/>
              <a:defRPr/>
            </a:lvl7pPr>
            <a:lvl8pPr marL="0" marR="0" lvl="7" indent="0" algn="l" rtl="0">
              <a:spcBef>
                <a:spcPts val="0"/>
              </a:spcBef>
              <a:buClr>
                <a:srgbClr val="2185C5"/>
              </a:buClr>
              <a:buFont typeface="Raleway"/>
              <a:buNone/>
              <a:defRPr/>
            </a:lvl8pPr>
            <a:lvl9pPr marL="0" marR="0" lvl="8" indent="0" algn="l" rtl="0">
              <a:spcBef>
                <a:spcPts val="0"/>
              </a:spcBef>
              <a:buClr>
                <a:srgbClr val="2185C5"/>
              </a:buClr>
              <a:buFont typeface="Raleway"/>
              <a:buNone/>
              <a:defRPr/>
            </a:lvl9pPr>
          </a:lstStyle>
          <a:p>
            <a:endParaRPr/>
          </a:p>
        </p:txBody>
      </p:sp>
      <p:sp>
        <p:nvSpPr>
          <p:cNvPr id="10" name="Shape 10"/>
          <p:cNvSpPr/>
          <p:nvPr/>
        </p:nvSpPr>
        <p:spPr>
          <a:xfrm>
            <a:off x="5938246" y="2533161"/>
            <a:ext cx="721800"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6659860" y="2533161"/>
            <a:ext cx="721800"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0" y="2533161"/>
            <a:ext cx="7218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721424" y="2533161"/>
            <a:ext cx="5216699"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893700" y="4649962"/>
            <a:ext cx="6462600" cy="350775"/>
          </a:xfrm>
          <a:prstGeom prst="rect">
            <a:avLst/>
          </a:prstGeom>
          <a:noFill/>
          <a:ln>
            <a:noFill/>
          </a:ln>
        </p:spPr>
        <p:txBody>
          <a:bodyPr lIns="91425" tIns="91425" rIns="91425" bIns="91425" anchor="b" anchorCtr="0"/>
          <a:lstStyle>
            <a:lvl1pPr lvl="0" rtl="0">
              <a:spcBef>
                <a:spcPts val="360"/>
              </a:spcBef>
              <a:buClr>
                <a:srgbClr val="2185C5"/>
              </a:buClr>
              <a:buFont typeface="La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28650" y="273842"/>
            <a:ext cx="7886700" cy="994200"/>
          </a:xfrm>
          <a:prstGeom prst="rect">
            <a:avLst/>
          </a:prstGeom>
          <a:noFill/>
          <a:ln>
            <a:noFill/>
          </a:ln>
        </p:spPr>
        <p:txBody>
          <a:bodyPr lIns="91425" tIns="91425" rIns="91425" bIns="91425" anchor="ctr" anchorCtr="0"/>
          <a:lstStyle>
            <a:lvl1pPr lvl="0" algn="l" rtl="0">
              <a:lnSpc>
                <a:spcPct val="90000"/>
              </a:lnSpc>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body" idx="1"/>
          </p:nvPr>
        </p:nvSpPr>
        <p:spPr>
          <a:xfrm>
            <a:off x="628650" y="1369217"/>
            <a:ext cx="7886700" cy="3263400"/>
          </a:xfrm>
          <a:prstGeom prst="rect">
            <a:avLst/>
          </a:prstGeom>
          <a:noFill/>
          <a:ln>
            <a:noFill/>
          </a:ln>
        </p:spPr>
        <p:txBody>
          <a:bodyPr lIns="91425" tIns="91425" rIns="91425" bIns="91425" anchor="t" anchorCtr="0"/>
          <a:lstStyle>
            <a:lvl1pPr marL="177800" lvl="0" indent="152400" algn="l" rtl="0">
              <a:lnSpc>
                <a:spcPct val="90000"/>
              </a:lnSpc>
              <a:spcBef>
                <a:spcPts val="800"/>
              </a:spcBef>
              <a:buClr>
                <a:schemeClr val="dk1"/>
              </a:buClr>
              <a:buFont typeface="Arial"/>
              <a:buChar char="•"/>
              <a:defRPr/>
            </a:lvl1pPr>
            <a:lvl2pPr marL="520700" lvl="1" indent="88900" algn="l" rtl="0">
              <a:lnSpc>
                <a:spcPct val="90000"/>
              </a:lnSpc>
              <a:spcBef>
                <a:spcPts val="400"/>
              </a:spcBef>
              <a:buClr>
                <a:schemeClr val="dk1"/>
              </a:buClr>
              <a:buFont typeface="Arial"/>
              <a:buChar char="•"/>
              <a:defRPr/>
            </a:lvl2pPr>
            <a:lvl3pPr marL="863600" lvl="2" indent="76200" algn="l" rtl="0">
              <a:lnSpc>
                <a:spcPct val="90000"/>
              </a:lnSpc>
              <a:spcBef>
                <a:spcPts val="400"/>
              </a:spcBef>
              <a:buClr>
                <a:schemeClr val="dk1"/>
              </a:buClr>
              <a:buFont typeface="Arial"/>
              <a:buChar char="•"/>
              <a:defRPr/>
            </a:lvl3pPr>
            <a:lvl4pPr marL="1206500" lvl="3" indent="25400" algn="l" rtl="0">
              <a:lnSpc>
                <a:spcPct val="90000"/>
              </a:lnSpc>
              <a:spcBef>
                <a:spcPts val="400"/>
              </a:spcBef>
              <a:buClr>
                <a:schemeClr val="dk1"/>
              </a:buClr>
              <a:buFont typeface="Arial"/>
              <a:buChar char="•"/>
              <a:defRPr/>
            </a:lvl4pPr>
            <a:lvl5pPr marL="1549400" lvl="4" indent="25400" algn="l" rtl="0">
              <a:lnSpc>
                <a:spcPct val="90000"/>
              </a:lnSpc>
              <a:spcBef>
                <a:spcPts val="400"/>
              </a:spcBef>
              <a:buClr>
                <a:schemeClr val="dk1"/>
              </a:buClr>
              <a:buFont typeface="Arial"/>
              <a:buChar char="•"/>
              <a:defRPr/>
            </a:lvl5pPr>
            <a:lvl6pPr marL="1892300" lvl="5" indent="25400" algn="l" rtl="0">
              <a:lnSpc>
                <a:spcPct val="90000"/>
              </a:lnSpc>
              <a:spcBef>
                <a:spcPts val="400"/>
              </a:spcBef>
              <a:buClr>
                <a:schemeClr val="dk1"/>
              </a:buClr>
              <a:buFont typeface="Arial"/>
              <a:buChar char="•"/>
              <a:defRPr/>
            </a:lvl6pPr>
            <a:lvl7pPr marL="2235200" lvl="6" indent="25400" algn="l" rtl="0">
              <a:lnSpc>
                <a:spcPct val="90000"/>
              </a:lnSpc>
              <a:spcBef>
                <a:spcPts val="400"/>
              </a:spcBef>
              <a:buClr>
                <a:schemeClr val="dk1"/>
              </a:buClr>
              <a:buFont typeface="Arial"/>
              <a:buChar char="•"/>
              <a:defRPr/>
            </a:lvl7pPr>
            <a:lvl8pPr marL="2578100" lvl="7" indent="25400" algn="l" rtl="0">
              <a:lnSpc>
                <a:spcPct val="90000"/>
              </a:lnSpc>
              <a:spcBef>
                <a:spcPts val="400"/>
              </a:spcBef>
              <a:buClr>
                <a:schemeClr val="dk1"/>
              </a:buClr>
              <a:buFont typeface="Arial"/>
              <a:buChar char="•"/>
              <a:defRPr/>
            </a:lvl8pPr>
            <a:lvl9pPr marL="2921000" lvl="8" indent="25400" algn="l" rtl="0">
              <a:lnSpc>
                <a:spcPct val="90000"/>
              </a:lnSpc>
              <a:spcBef>
                <a:spcPts val="400"/>
              </a:spcBef>
              <a:buClr>
                <a:schemeClr val="dk1"/>
              </a:buClr>
              <a:buFont typeface="Arial"/>
              <a:buChar char="•"/>
              <a:defRPr/>
            </a:lvl9pPr>
          </a:lstStyle>
          <a:p>
            <a:endParaRPr/>
          </a:p>
        </p:txBody>
      </p:sp>
      <p:sp>
        <p:nvSpPr>
          <p:cNvPr id="77" name="Shape 77"/>
          <p:cNvSpPr txBox="1">
            <a:spLocks noGrp="1"/>
          </p:cNvSpPr>
          <p:nvPr>
            <p:ph type="dt" idx="10"/>
          </p:nvPr>
        </p:nvSpPr>
        <p:spPr>
          <a:xfrm>
            <a:off x="628650" y="4767262"/>
            <a:ext cx="20574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78" name="Shape 78"/>
          <p:cNvSpPr txBox="1">
            <a:spLocks noGrp="1"/>
          </p:cNvSpPr>
          <p:nvPr>
            <p:ph type="ftr" idx="11"/>
          </p:nvPr>
        </p:nvSpPr>
        <p:spPr>
          <a:xfrm>
            <a:off x="3028950" y="4767262"/>
            <a:ext cx="3086098"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79" name="Shape 7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1143000" y="841771"/>
            <a:ext cx="6858000" cy="1790699"/>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1"/>
              </a:buClr>
              <a:buFont typeface="Calibri"/>
              <a:buNone/>
              <a:defRPr/>
            </a:lvl1pPr>
            <a:lvl2pPr marL="0" marR="0" lvl="1" indent="0" algn="l" rtl="0">
              <a:lnSpc>
                <a:spcPct val="100000"/>
              </a:lnSpc>
              <a:spcBef>
                <a:spcPts val="0"/>
              </a:spcBef>
              <a:spcAft>
                <a:spcPts val="0"/>
              </a:spcAft>
              <a:buClr>
                <a:srgbClr val="97ABBC"/>
              </a:buClr>
              <a:buFont typeface="Raleway"/>
              <a:buNone/>
              <a:defRPr/>
            </a:lvl2pPr>
            <a:lvl3pPr marL="0" marR="0" lvl="2" indent="0" algn="l" rtl="0">
              <a:spcBef>
                <a:spcPts val="0"/>
              </a:spcBef>
              <a:buClr>
                <a:srgbClr val="97ABBC"/>
              </a:buClr>
              <a:buFont typeface="Raleway"/>
              <a:buNone/>
              <a:defRPr/>
            </a:lvl3pPr>
            <a:lvl4pPr marL="0" marR="0" lvl="3" indent="0" algn="l" rtl="0">
              <a:spcBef>
                <a:spcPts val="0"/>
              </a:spcBef>
              <a:buClr>
                <a:srgbClr val="97ABBC"/>
              </a:buClr>
              <a:buFont typeface="Raleway"/>
              <a:buNone/>
              <a:defRPr/>
            </a:lvl4pPr>
            <a:lvl5pPr marL="0" marR="0" lvl="4" indent="0" algn="l" rtl="0">
              <a:spcBef>
                <a:spcPts val="0"/>
              </a:spcBef>
              <a:buClr>
                <a:srgbClr val="97ABBC"/>
              </a:buClr>
              <a:buFont typeface="Raleway"/>
              <a:buNone/>
              <a:defRPr/>
            </a:lvl5pPr>
            <a:lvl6pPr marL="0" marR="0" lvl="5" indent="0" algn="l" rtl="0">
              <a:spcBef>
                <a:spcPts val="0"/>
              </a:spcBef>
              <a:buClr>
                <a:srgbClr val="97ABBC"/>
              </a:buClr>
              <a:buFont typeface="Raleway"/>
              <a:buNone/>
              <a:defRPr/>
            </a:lvl6pPr>
            <a:lvl7pPr marL="0" marR="0" lvl="6" indent="0" algn="l" rtl="0">
              <a:spcBef>
                <a:spcPts val="0"/>
              </a:spcBef>
              <a:buClr>
                <a:srgbClr val="97ABBC"/>
              </a:buClr>
              <a:buFont typeface="Raleway"/>
              <a:buNone/>
              <a:defRPr/>
            </a:lvl7pPr>
            <a:lvl8pPr marL="0" marR="0" lvl="7" indent="0" algn="l" rtl="0">
              <a:spcBef>
                <a:spcPts val="0"/>
              </a:spcBef>
              <a:buClr>
                <a:srgbClr val="97ABBC"/>
              </a:buClr>
              <a:buFont typeface="Raleway"/>
              <a:buNone/>
              <a:defRPr/>
            </a:lvl8pPr>
            <a:lvl9pPr marL="0" marR="0" lvl="8" indent="0" algn="l" rtl="0">
              <a:spcBef>
                <a:spcPts val="0"/>
              </a:spcBef>
              <a:buClr>
                <a:srgbClr val="97ABBC"/>
              </a:buClr>
              <a:buFont typeface="Raleway"/>
              <a:buNone/>
              <a:defRPr/>
            </a:lvl9pPr>
          </a:lstStyle>
          <a:p>
            <a:endParaRPr/>
          </a:p>
        </p:txBody>
      </p:sp>
      <p:sp>
        <p:nvSpPr>
          <p:cNvPr id="82" name="Shape 82"/>
          <p:cNvSpPr txBox="1">
            <a:spLocks noGrp="1"/>
          </p:cNvSpPr>
          <p:nvPr>
            <p:ph type="subTitle" idx="1"/>
          </p:nvPr>
        </p:nvSpPr>
        <p:spPr>
          <a:xfrm>
            <a:off x="1143000" y="2701527"/>
            <a:ext cx="6858000" cy="1241698"/>
          </a:xfrm>
          <a:prstGeom prst="rect">
            <a:avLst/>
          </a:prstGeom>
          <a:noFill/>
          <a:ln>
            <a:noFill/>
          </a:ln>
        </p:spPr>
        <p:txBody>
          <a:bodyPr lIns="91425" tIns="91425" rIns="91425" bIns="91425" anchor="t" anchorCtr="0"/>
          <a:lstStyle>
            <a:lvl1pPr marL="0" marR="0" lvl="0" indent="0" algn="ctr" rtl="0">
              <a:lnSpc>
                <a:spcPct val="90000"/>
              </a:lnSpc>
              <a:spcBef>
                <a:spcPts val="800"/>
              </a:spcBef>
              <a:spcAft>
                <a:spcPts val="0"/>
              </a:spcAft>
              <a:buClr>
                <a:schemeClr val="dk1"/>
              </a:buClr>
              <a:buFont typeface="Arial"/>
              <a:buNone/>
              <a:defRPr/>
            </a:lvl1pPr>
            <a:lvl2pPr marL="342900" marR="0" lvl="1" indent="0" algn="ctr" rtl="0">
              <a:lnSpc>
                <a:spcPct val="90000"/>
              </a:lnSpc>
              <a:spcBef>
                <a:spcPts val="400"/>
              </a:spcBef>
              <a:spcAft>
                <a:spcPts val="0"/>
              </a:spcAft>
              <a:buClr>
                <a:schemeClr val="dk1"/>
              </a:buClr>
              <a:buFont typeface="Arial"/>
              <a:buNone/>
              <a:defRPr/>
            </a:lvl2pPr>
            <a:lvl3pPr marL="685800" marR="0" lvl="2" indent="0" algn="ctr" rtl="0">
              <a:lnSpc>
                <a:spcPct val="90000"/>
              </a:lnSpc>
              <a:spcBef>
                <a:spcPts val="400"/>
              </a:spcBef>
              <a:spcAft>
                <a:spcPts val="0"/>
              </a:spcAft>
              <a:buClr>
                <a:schemeClr val="dk1"/>
              </a:buClr>
              <a:buFont typeface="Arial"/>
              <a:buNone/>
              <a:defRPr/>
            </a:lvl3pPr>
            <a:lvl4pPr marL="1028700" marR="0" lvl="3" indent="0" algn="ctr" rtl="0">
              <a:lnSpc>
                <a:spcPct val="90000"/>
              </a:lnSpc>
              <a:spcBef>
                <a:spcPts val="400"/>
              </a:spcBef>
              <a:spcAft>
                <a:spcPts val="0"/>
              </a:spcAft>
              <a:buClr>
                <a:schemeClr val="dk1"/>
              </a:buClr>
              <a:buFont typeface="Arial"/>
              <a:buNone/>
              <a:defRPr/>
            </a:lvl4pPr>
            <a:lvl5pPr marL="1371600" marR="0" lvl="4" indent="0" algn="ctr" rtl="0">
              <a:lnSpc>
                <a:spcPct val="90000"/>
              </a:lnSpc>
              <a:spcBef>
                <a:spcPts val="400"/>
              </a:spcBef>
              <a:spcAft>
                <a:spcPts val="0"/>
              </a:spcAft>
              <a:buClr>
                <a:schemeClr val="dk1"/>
              </a:buClr>
              <a:buFont typeface="Arial"/>
              <a:buNone/>
              <a:defRPr/>
            </a:lvl5pPr>
            <a:lvl6pPr marL="1714500" marR="0" lvl="5" indent="0" algn="ctr" rtl="0">
              <a:lnSpc>
                <a:spcPct val="90000"/>
              </a:lnSpc>
              <a:spcBef>
                <a:spcPts val="400"/>
              </a:spcBef>
              <a:spcAft>
                <a:spcPts val="0"/>
              </a:spcAft>
              <a:buClr>
                <a:schemeClr val="dk1"/>
              </a:buClr>
              <a:buFont typeface="Arial"/>
              <a:buNone/>
              <a:defRPr/>
            </a:lvl6pPr>
            <a:lvl7pPr marL="2057400" marR="0" lvl="6" indent="0" algn="ctr" rtl="0">
              <a:lnSpc>
                <a:spcPct val="90000"/>
              </a:lnSpc>
              <a:spcBef>
                <a:spcPts val="400"/>
              </a:spcBef>
              <a:spcAft>
                <a:spcPts val="0"/>
              </a:spcAft>
              <a:buClr>
                <a:schemeClr val="dk1"/>
              </a:buClr>
              <a:buFont typeface="Arial"/>
              <a:buNone/>
              <a:defRPr/>
            </a:lvl7pPr>
            <a:lvl8pPr marL="2400300" marR="0" lvl="7" indent="0" algn="ctr" rtl="0">
              <a:lnSpc>
                <a:spcPct val="90000"/>
              </a:lnSpc>
              <a:spcBef>
                <a:spcPts val="400"/>
              </a:spcBef>
              <a:spcAft>
                <a:spcPts val="0"/>
              </a:spcAft>
              <a:buClr>
                <a:schemeClr val="dk1"/>
              </a:buClr>
              <a:buFont typeface="Arial"/>
              <a:buNone/>
              <a:defRPr/>
            </a:lvl8pPr>
            <a:lvl9pPr marL="2743200" marR="0" lvl="8" indent="0" algn="ctr" rtl="0">
              <a:lnSpc>
                <a:spcPct val="90000"/>
              </a:lnSpc>
              <a:spcBef>
                <a:spcPts val="400"/>
              </a:spcBef>
              <a:spcAft>
                <a:spcPts val="0"/>
              </a:spcAft>
              <a:buClr>
                <a:schemeClr val="dk1"/>
              </a:buClr>
              <a:buFont typeface="Arial"/>
              <a:buNone/>
              <a:defRPr/>
            </a:lvl9pPr>
          </a:lstStyle>
          <a:p>
            <a:endParaRPr/>
          </a:p>
        </p:txBody>
      </p:sp>
      <p:sp>
        <p:nvSpPr>
          <p:cNvPr id="83" name="Shape 83"/>
          <p:cNvSpPr txBox="1">
            <a:spLocks noGrp="1"/>
          </p:cNvSpPr>
          <p:nvPr>
            <p:ph type="dt" idx="10"/>
          </p:nvPr>
        </p:nvSpPr>
        <p:spPr>
          <a:xfrm>
            <a:off x="628650" y="4767262"/>
            <a:ext cx="20574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84" name="Shape 84"/>
          <p:cNvSpPr txBox="1">
            <a:spLocks noGrp="1"/>
          </p:cNvSpPr>
          <p:nvPr>
            <p:ph type="ftr" idx="11"/>
          </p:nvPr>
        </p:nvSpPr>
        <p:spPr>
          <a:xfrm>
            <a:off x="3028950" y="4767262"/>
            <a:ext cx="3086098"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85" name="Shape 8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1710425" y="2161800"/>
            <a:ext cx="5723698" cy="819898"/>
          </a:xfrm>
          <a:prstGeom prst="rect">
            <a:avLst/>
          </a:prstGeom>
          <a:noFill/>
          <a:ln>
            <a:noFill/>
          </a:ln>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 name="Shape 16"/>
          <p:cNvSpPr txBox="1"/>
          <p:nvPr/>
        </p:nvSpPr>
        <p:spPr>
          <a:xfrm>
            <a:off x="3593400" y="1181417"/>
            <a:ext cx="1957200" cy="653623"/>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97ABBC"/>
              </a:buClr>
              <a:buSzPct val="25000"/>
              <a:buFont typeface="Arial"/>
              <a:buNone/>
            </a:pPr>
            <a:r>
              <a:rPr lang="en" sz="9600" b="1" i="0" u="none" strike="noStrike" cap="none">
                <a:solidFill>
                  <a:srgbClr val="97ABBC"/>
                </a:solidFill>
                <a:latin typeface="Arial"/>
                <a:ea typeface="Arial"/>
                <a:cs typeface="Arial"/>
                <a:sym typeface="Arial"/>
              </a:rPr>
              <a:t>“</a:t>
            </a:r>
          </a:p>
        </p:txBody>
      </p:sp>
      <p:sp>
        <p:nvSpPr>
          <p:cNvPr id="17" name="Shape 17"/>
          <p:cNvSpPr/>
          <p:nvPr/>
        </p:nvSpPr>
        <p:spPr>
          <a:xfrm>
            <a:off x="5723282" y="1599675"/>
            <a:ext cx="1710300"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7434175" y="1599675"/>
            <a:ext cx="1710300"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0" y="1599675"/>
            <a:ext cx="17103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1710424" y="1599675"/>
            <a:ext cx="17103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893700" y="1373587"/>
            <a:ext cx="6462600" cy="3552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 name="Shape 24"/>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spTree>
      <p:nvGrpSpPr>
        <p:cNvPr id="1" name="Shape 28"/>
        <p:cNvGrpSpPr/>
        <p:nvPr/>
      </p:nvGrpSpPr>
      <p:grpSpPr>
        <a:xfrm>
          <a:off x="0" y="0"/>
          <a:ext cx="0" cy="0"/>
          <a:chOff x="0" y="0"/>
          <a:chExt cx="0" cy="0"/>
        </a:xfrm>
      </p:grpSpPr>
      <p:sp>
        <p:nvSpPr>
          <p:cNvPr id="29" name="Shape 29"/>
          <p:cNvSpPr/>
          <p:nvPr/>
        </p:nvSpPr>
        <p:spPr>
          <a:xfrm>
            <a:off x="0" y="0"/>
            <a:ext cx="9144000" cy="3992850"/>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txBox="1">
            <a:spLocks noGrp="1"/>
          </p:cNvSpPr>
          <p:nvPr>
            <p:ph type="ctrTitle"/>
          </p:nvPr>
        </p:nvSpPr>
        <p:spPr>
          <a:xfrm>
            <a:off x="685800" y="1583341"/>
            <a:ext cx="7772400" cy="1159873"/>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Raleway"/>
              <a:buNone/>
              <a:defRPr/>
            </a:lvl1pPr>
            <a:lvl2pPr marL="0" marR="0" lvl="1" indent="0" algn="ctr" rtl="0">
              <a:lnSpc>
                <a:spcPct val="100000"/>
              </a:lnSpc>
              <a:spcBef>
                <a:spcPts val="0"/>
              </a:spcBef>
              <a:spcAft>
                <a:spcPts val="0"/>
              </a:spcAft>
              <a:buClr>
                <a:srgbClr val="FFFFFF"/>
              </a:buClr>
              <a:buFont typeface="Raleway"/>
              <a:buNone/>
              <a:defRPr/>
            </a:lvl2pPr>
            <a:lvl3pPr marL="0" marR="0" lvl="2" indent="0" algn="ctr" rtl="0">
              <a:spcBef>
                <a:spcPts val="0"/>
              </a:spcBef>
              <a:buClr>
                <a:srgbClr val="FFFFFF"/>
              </a:buClr>
              <a:buFont typeface="Raleway"/>
              <a:buNone/>
              <a:defRPr/>
            </a:lvl3pPr>
            <a:lvl4pPr marL="0" marR="0" lvl="3" indent="0" algn="ctr" rtl="0">
              <a:spcBef>
                <a:spcPts val="0"/>
              </a:spcBef>
              <a:buClr>
                <a:srgbClr val="FFFFFF"/>
              </a:buClr>
              <a:buFont typeface="Raleway"/>
              <a:buNone/>
              <a:defRPr/>
            </a:lvl4pPr>
            <a:lvl5pPr marL="0" marR="0" lvl="4" indent="0" algn="ctr" rtl="0">
              <a:spcBef>
                <a:spcPts val="0"/>
              </a:spcBef>
              <a:buClr>
                <a:srgbClr val="FFFFFF"/>
              </a:buClr>
              <a:buFont typeface="Raleway"/>
              <a:buNone/>
              <a:defRPr/>
            </a:lvl5pPr>
            <a:lvl6pPr marL="0" marR="0" lvl="5" indent="0" algn="ctr" rtl="0">
              <a:spcBef>
                <a:spcPts val="0"/>
              </a:spcBef>
              <a:buClr>
                <a:srgbClr val="FFFFFF"/>
              </a:buClr>
              <a:buFont typeface="Raleway"/>
              <a:buNone/>
              <a:defRPr/>
            </a:lvl6pPr>
            <a:lvl7pPr marL="0" marR="0" lvl="6" indent="0" algn="ctr" rtl="0">
              <a:spcBef>
                <a:spcPts val="0"/>
              </a:spcBef>
              <a:buClr>
                <a:srgbClr val="FFFFFF"/>
              </a:buClr>
              <a:buFont typeface="Raleway"/>
              <a:buNone/>
              <a:defRPr/>
            </a:lvl7pPr>
            <a:lvl8pPr marL="0" marR="0" lvl="7" indent="0" algn="ctr" rtl="0">
              <a:spcBef>
                <a:spcPts val="0"/>
              </a:spcBef>
              <a:buClr>
                <a:srgbClr val="FFFFFF"/>
              </a:buClr>
              <a:buFont typeface="Raleway"/>
              <a:buNone/>
              <a:defRPr/>
            </a:lvl8pPr>
            <a:lvl9pPr marL="0" marR="0" lvl="8" indent="0" algn="ctr" rtl="0">
              <a:spcBef>
                <a:spcPts val="0"/>
              </a:spcBef>
              <a:buClr>
                <a:srgbClr val="FFFFFF"/>
              </a:buClr>
              <a:buFont typeface="Raleway"/>
              <a:buNone/>
              <a:defRPr/>
            </a:lvl9pPr>
          </a:lstStyle>
          <a:p>
            <a:endParaRPr/>
          </a:p>
        </p:txBody>
      </p:sp>
      <p:sp>
        <p:nvSpPr>
          <p:cNvPr id="31" name="Shape 31"/>
          <p:cNvSpPr txBox="1">
            <a:spLocks noGrp="1"/>
          </p:cNvSpPr>
          <p:nvPr>
            <p:ph type="subTitle" idx="1"/>
          </p:nvPr>
        </p:nvSpPr>
        <p:spPr>
          <a:xfrm>
            <a:off x="685800" y="2840052"/>
            <a:ext cx="7772400" cy="784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FFFFFF"/>
              </a:buClr>
              <a:buFont typeface="Lato"/>
              <a:buNone/>
              <a:defRPr/>
            </a:lvl1pPr>
            <a:lvl2pPr marL="0" marR="0" lvl="1" indent="0" algn="ctr" rtl="0">
              <a:lnSpc>
                <a:spcPct val="100000"/>
              </a:lnSpc>
              <a:spcBef>
                <a:spcPts val="0"/>
              </a:spcBef>
              <a:spcAft>
                <a:spcPts val="0"/>
              </a:spcAft>
              <a:buClr>
                <a:srgbClr val="FFFFFF"/>
              </a:buClr>
              <a:buFont typeface="Lato"/>
              <a:buNone/>
              <a:defRPr/>
            </a:lvl2pPr>
            <a:lvl3pPr marL="0" marR="0" lvl="2" indent="0" algn="ctr" rtl="0">
              <a:lnSpc>
                <a:spcPct val="100000"/>
              </a:lnSpc>
              <a:spcBef>
                <a:spcPts val="0"/>
              </a:spcBef>
              <a:spcAft>
                <a:spcPts val="0"/>
              </a:spcAft>
              <a:buClr>
                <a:srgbClr val="FFFFFF"/>
              </a:buClr>
              <a:buFont typeface="Lato"/>
              <a:buNone/>
              <a:defRPr/>
            </a:lvl3pPr>
            <a:lvl4pPr marL="0" marR="0" lvl="3" indent="0" algn="ctr" rtl="0">
              <a:lnSpc>
                <a:spcPct val="100000"/>
              </a:lnSpc>
              <a:spcBef>
                <a:spcPts val="0"/>
              </a:spcBef>
              <a:spcAft>
                <a:spcPts val="0"/>
              </a:spcAft>
              <a:buClr>
                <a:srgbClr val="FFFFFF"/>
              </a:buClr>
              <a:buFont typeface="Lato"/>
              <a:buNone/>
              <a:defRPr/>
            </a:lvl4pPr>
            <a:lvl5pPr marL="0" marR="0" lvl="4" indent="0" algn="ctr" rtl="0">
              <a:lnSpc>
                <a:spcPct val="100000"/>
              </a:lnSpc>
              <a:spcBef>
                <a:spcPts val="0"/>
              </a:spcBef>
              <a:spcAft>
                <a:spcPts val="0"/>
              </a:spcAft>
              <a:buClr>
                <a:srgbClr val="FFFFFF"/>
              </a:buClr>
              <a:buFont typeface="Lato"/>
              <a:buNone/>
              <a:defRPr/>
            </a:lvl5pPr>
            <a:lvl6pPr marL="0" marR="0" lvl="5" indent="0" algn="ctr" rtl="0">
              <a:lnSpc>
                <a:spcPct val="100000"/>
              </a:lnSpc>
              <a:spcBef>
                <a:spcPts val="0"/>
              </a:spcBef>
              <a:spcAft>
                <a:spcPts val="0"/>
              </a:spcAft>
              <a:buClr>
                <a:srgbClr val="FFFFFF"/>
              </a:buClr>
              <a:buFont typeface="Lato"/>
              <a:buNone/>
              <a:defRPr/>
            </a:lvl6pPr>
            <a:lvl7pPr marL="0" marR="0" lvl="6" indent="0" algn="ctr" rtl="0">
              <a:lnSpc>
                <a:spcPct val="100000"/>
              </a:lnSpc>
              <a:spcBef>
                <a:spcPts val="0"/>
              </a:spcBef>
              <a:spcAft>
                <a:spcPts val="0"/>
              </a:spcAft>
              <a:buClr>
                <a:srgbClr val="FFFFFF"/>
              </a:buClr>
              <a:buFont typeface="Lato"/>
              <a:buNone/>
              <a:defRPr/>
            </a:lvl7pPr>
            <a:lvl8pPr marL="0" marR="0" lvl="7" indent="0" algn="ctr" rtl="0">
              <a:lnSpc>
                <a:spcPct val="100000"/>
              </a:lnSpc>
              <a:spcBef>
                <a:spcPts val="0"/>
              </a:spcBef>
              <a:spcAft>
                <a:spcPts val="0"/>
              </a:spcAft>
              <a:buClr>
                <a:srgbClr val="FFFFFF"/>
              </a:buClr>
              <a:buFont typeface="Lato"/>
              <a:buNone/>
              <a:defRPr/>
            </a:lvl8pPr>
            <a:lvl9pPr marL="0" marR="0" lvl="8" indent="0" algn="ctr" rtl="0">
              <a:lnSpc>
                <a:spcPct val="100000"/>
              </a:lnSpc>
              <a:spcBef>
                <a:spcPts val="0"/>
              </a:spcBef>
              <a:spcAft>
                <a:spcPts val="0"/>
              </a:spcAft>
              <a:buClr>
                <a:srgbClr val="FFFFFF"/>
              </a:buClr>
              <a:buFont typeface="Lato"/>
              <a:buNone/>
              <a:defRPr/>
            </a:lvl9pPr>
          </a:lstStyle>
          <a:p>
            <a:endParaRPr/>
          </a:p>
        </p:txBody>
      </p:sp>
      <p:sp>
        <p:nvSpPr>
          <p:cNvPr id="32" name="Shape 32"/>
          <p:cNvSpPr/>
          <p:nvPr/>
        </p:nvSpPr>
        <p:spPr>
          <a:xfrm>
            <a:off x="3047702" y="3992850"/>
            <a:ext cx="3047700"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6096269" y="3992850"/>
            <a:ext cx="3047700"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0" y="3992850"/>
            <a:ext cx="30477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3" name="Shape 43"/>
          <p:cNvSpPr txBox="1">
            <a:spLocks noGrp="1"/>
          </p:cNvSpPr>
          <p:nvPr>
            <p:ph type="body" idx="1"/>
          </p:nvPr>
        </p:nvSpPr>
        <p:spPr>
          <a:xfrm>
            <a:off x="893625" y="1200150"/>
            <a:ext cx="31368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 name="Shape 44"/>
          <p:cNvSpPr txBox="1">
            <a:spLocks noGrp="1"/>
          </p:cNvSpPr>
          <p:nvPr>
            <p:ph type="body" idx="2"/>
          </p:nvPr>
        </p:nvSpPr>
        <p:spPr>
          <a:xfrm>
            <a:off x="4219455" y="1200150"/>
            <a:ext cx="31368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54"/>
        <p:cNvGrpSpPr/>
        <p:nvPr/>
      </p:nvGrpSpPr>
      <p:grpSpPr>
        <a:xfrm>
          <a:off x="0" y="0"/>
          <a:ext cx="0" cy="0"/>
          <a:chOff x="0" y="0"/>
          <a:chExt cx="0" cy="0"/>
        </a:xfrm>
      </p:grpSpPr>
      <p:sp>
        <p:nvSpPr>
          <p:cNvPr id="55" name="Shape 55"/>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0" y="5066325"/>
            <a:ext cx="893698" cy="77173"/>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893708" y="5066325"/>
            <a:ext cx="64626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1"/>
          </p:nvPr>
        </p:nvSpPr>
        <p:spPr>
          <a:xfrm>
            <a:off x="893700" y="1200150"/>
            <a:ext cx="23712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 name="Shape 62"/>
          <p:cNvSpPr txBox="1">
            <a:spLocks noGrp="1"/>
          </p:cNvSpPr>
          <p:nvPr>
            <p:ph type="body" idx="2"/>
          </p:nvPr>
        </p:nvSpPr>
        <p:spPr>
          <a:xfrm>
            <a:off x="3386403" y="1200150"/>
            <a:ext cx="23712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3"/>
          </p:nvPr>
        </p:nvSpPr>
        <p:spPr>
          <a:xfrm>
            <a:off x="5879107" y="1200150"/>
            <a:ext cx="23712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97ABBC"/>
              </a:buClr>
              <a:buFont typeface="Raleway"/>
              <a:buNone/>
              <a:defRPr/>
            </a:lvl1pPr>
            <a:lvl2pPr marL="0" marR="0" lvl="1" indent="0" algn="l" rtl="0">
              <a:lnSpc>
                <a:spcPct val="100000"/>
              </a:lnSpc>
              <a:spcBef>
                <a:spcPts val="0"/>
              </a:spcBef>
              <a:spcAft>
                <a:spcPts val="0"/>
              </a:spcAft>
              <a:buClr>
                <a:srgbClr val="97ABBC"/>
              </a:buClr>
              <a:buFont typeface="Raleway"/>
              <a:buNone/>
              <a:defRPr/>
            </a:lvl2pPr>
            <a:lvl3pPr marL="0" marR="0" lvl="2" indent="0" algn="l" rtl="0">
              <a:spcBef>
                <a:spcPts val="0"/>
              </a:spcBef>
              <a:buClr>
                <a:srgbClr val="97ABBC"/>
              </a:buClr>
              <a:buFont typeface="Raleway"/>
              <a:buNone/>
              <a:defRPr/>
            </a:lvl3pPr>
            <a:lvl4pPr marL="0" marR="0" lvl="3" indent="0" algn="l" rtl="0">
              <a:spcBef>
                <a:spcPts val="0"/>
              </a:spcBef>
              <a:buClr>
                <a:srgbClr val="97ABBC"/>
              </a:buClr>
              <a:buFont typeface="Raleway"/>
              <a:buNone/>
              <a:defRPr/>
            </a:lvl4pPr>
            <a:lvl5pPr marL="0" marR="0" lvl="4" indent="0" algn="l" rtl="0">
              <a:spcBef>
                <a:spcPts val="0"/>
              </a:spcBef>
              <a:buClr>
                <a:srgbClr val="97ABBC"/>
              </a:buClr>
              <a:buFont typeface="Raleway"/>
              <a:buNone/>
              <a:defRPr/>
            </a:lvl5pPr>
            <a:lvl6pPr marL="0" marR="0" lvl="5" indent="0" algn="l" rtl="0">
              <a:spcBef>
                <a:spcPts val="0"/>
              </a:spcBef>
              <a:buClr>
                <a:srgbClr val="97ABBC"/>
              </a:buClr>
              <a:buFont typeface="Raleway"/>
              <a:buNone/>
              <a:defRPr/>
            </a:lvl6pPr>
            <a:lvl7pPr marL="0" marR="0" lvl="6" indent="0" algn="l" rtl="0">
              <a:spcBef>
                <a:spcPts val="0"/>
              </a:spcBef>
              <a:buClr>
                <a:srgbClr val="97ABBC"/>
              </a:buClr>
              <a:buFont typeface="Raleway"/>
              <a:buNone/>
              <a:defRPr/>
            </a:lvl7pPr>
            <a:lvl8pPr marL="0" marR="0" lvl="7" indent="0" algn="l" rtl="0">
              <a:spcBef>
                <a:spcPts val="0"/>
              </a:spcBef>
              <a:buClr>
                <a:srgbClr val="97ABBC"/>
              </a:buClr>
              <a:buFont typeface="Raleway"/>
              <a:buNone/>
              <a:defRPr/>
            </a:lvl8pPr>
            <a:lvl9pPr marL="0" marR="0" lvl="8" indent="0" algn="l" rtl="0">
              <a:spcBef>
                <a:spcPts val="0"/>
              </a:spcBef>
              <a:buClr>
                <a:srgbClr val="97ABBC"/>
              </a:buClr>
              <a:buFont typeface="Raleway"/>
              <a:buNone/>
              <a:defRPr/>
            </a:lvl9pPr>
          </a:lstStyle>
          <a:p>
            <a:endParaRPr/>
          </a:p>
        </p:txBody>
      </p:sp>
      <p:sp>
        <p:nvSpPr>
          <p:cNvPr id="7" name="Shape 7"/>
          <p:cNvSpPr txBox="1">
            <a:spLocks noGrp="1"/>
          </p:cNvSpPr>
          <p:nvPr>
            <p:ph type="body" idx="1"/>
          </p:nvPr>
        </p:nvSpPr>
        <p:spPr>
          <a:xfrm>
            <a:off x="893700" y="1373587"/>
            <a:ext cx="6462600" cy="3552299"/>
          </a:xfrm>
          <a:prstGeom prst="rect">
            <a:avLst/>
          </a:prstGeom>
          <a:noFill/>
          <a:ln>
            <a:noFill/>
          </a:ln>
        </p:spPr>
        <p:txBody>
          <a:bodyPr lIns="91425" tIns="91425" rIns="91425" bIns="91425" anchor="t" anchorCtr="0"/>
          <a:lstStyle>
            <a:lvl1pPr marL="0" marR="0" lvl="0" indent="190500" algn="l" rtl="0">
              <a:lnSpc>
                <a:spcPct val="100000"/>
              </a:lnSpc>
              <a:spcBef>
                <a:spcPts val="600"/>
              </a:spcBef>
              <a:spcAft>
                <a:spcPts val="0"/>
              </a:spcAft>
              <a:buClr>
                <a:srgbClr val="677480"/>
              </a:buClr>
              <a:buFont typeface="Lato"/>
              <a:buChar char="▷"/>
              <a:defRPr/>
            </a:lvl1pPr>
            <a:lvl2pPr marL="0" marR="0" lvl="1" indent="0" algn="l" rtl="0">
              <a:lnSpc>
                <a:spcPct val="100000"/>
              </a:lnSpc>
              <a:spcBef>
                <a:spcPts val="480"/>
              </a:spcBef>
              <a:spcAft>
                <a:spcPts val="0"/>
              </a:spcAft>
              <a:buClr>
                <a:srgbClr val="677480"/>
              </a:buClr>
              <a:buFont typeface="Lato"/>
              <a:buNone/>
              <a:defRPr/>
            </a:lvl2pPr>
            <a:lvl3pPr marL="0" marR="0" lvl="2" indent="0" algn="l" rtl="0">
              <a:lnSpc>
                <a:spcPct val="100000"/>
              </a:lnSpc>
              <a:spcBef>
                <a:spcPts val="480"/>
              </a:spcBef>
              <a:spcAft>
                <a:spcPts val="0"/>
              </a:spcAft>
              <a:buClr>
                <a:srgbClr val="677480"/>
              </a:buClr>
              <a:buFont typeface="Lato"/>
              <a:buNone/>
              <a:defRPr/>
            </a:lvl3pPr>
            <a:lvl4pPr marL="0" marR="0" lvl="3" indent="0" algn="l" rtl="0">
              <a:lnSpc>
                <a:spcPct val="100000"/>
              </a:lnSpc>
              <a:spcBef>
                <a:spcPts val="360"/>
              </a:spcBef>
              <a:spcAft>
                <a:spcPts val="0"/>
              </a:spcAft>
              <a:buClr>
                <a:srgbClr val="677480"/>
              </a:buClr>
              <a:buFont typeface="Lato"/>
              <a:buNone/>
              <a:defRPr/>
            </a:lvl4pPr>
            <a:lvl5pPr marL="0" marR="0" lvl="4" indent="0" algn="l" rtl="0">
              <a:lnSpc>
                <a:spcPct val="100000"/>
              </a:lnSpc>
              <a:spcBef>
                <a:spcPts val="360"/>
              </a:spcBef>
              <a:spcAft>
                <a:spcPts val="0"/>
              </a:spcAft>
              <a:buClr>
                <a:srgbClr val="677480"/>
              </a:buClr>
              <a:buFont typeface="Lato"/>
              <a:buNone/>
              <a:defRPr/>
            </a:lvl5pPr>
            <a:lvl6pPr marL="0" marR="0" lvl="5" indent="0" algn="l" rtl="0">
              <a:lnSpc>
                <a:spcPct val="100000"/>
              </a:lnSpc>
              <a:spcBef>
                <a:spcPts val="360"/>
              </a:spcBef>
              <a:spcAft>
                <a:spcPts val="0"/>
              </a:spcAft>
              <a:buClr>
                <a:srgbClr val="677480"/>
              </a:buClr>
              <a:buFont typeface="Lato"/>
              <a:buNone/>
              <a:defRPr/>
            </a:lvl6pPr>
            <a:lvl7pPr marL="0" marR="0" lvl="6" indent="0" algn="l" rtl="0">
              <a:lnSpc>
                <a:spcPct val="100000"/>
              </a:lnSpc>
              <a:spcBef>
                <a:spcPts val="360"/>
              </a:spcBef>
              <a:spcAft>
                <a:spcPts val="0"/>
              </a:spcAft>
              <a:buClr>
                <a:srgbClr val="677480"/>
              </a:buClr>
              <a:buFont typeface="Lato"/>
              <a:buNone/>
              <a:defRPr/>
            </a:lvl7pPr>
            <a:lvl8pPr marL="0" marR="0" lvl="7" indent="0" algn="l" rtl="0">
              <a:lnSpc>
                <a:spcPct val="100000"/>
              </a:lnSpc>
              <a:spcBef>
                <a:spcPts val="360"/>
              </a:spcBef>
              <a:spcAft>
                <a:spcPts val="0"/>
              </a:spcAft>
              <a:buClr>
                <a:srgbClr val="677480"/>
              </a:buClr>
              <a:buFont typeface="Lato"/>
              <a:buNone/>
              <a:defRPr/>
            </a:lvl8pPr>
            <a:lvl9pPr marL="0" marR="0" lvl="8" indent="0" algn="l" rtl="0">
              <a:lnSpc>
                <a:spcPct val="100000"/>
              </a:lnSpc>
              <a:spcBef>
                <a:spcPts val="360"/>
              </a:spcBef>
              <a:spcAft>
                <a:spcPts val="0"/>
              </a:spcAft>
              <a:buClr>
                <a:srgbClr val="677480"/>
              </a:buClr>
              <a:buFont typeface="Lato"/>
              <a:buN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archdatamanagement.techtarget.com/definition/business-intelligenc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3.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0" y="1099800"/>
            <a:ext cx="9144000" cy="1372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2185C5"/>
              </a:buClr>
              <a:buSzPct val="25000"/>
              <a:buFont typeface="Raleway"/>
              <a:buNone/>
            </a:pPr>
            <a:r>
              <a:rPr lang="en" sz="3600">
                <a:solidFill>
                  <a:srgbClr val="2185C5"/>
                </a:solidFill>
                <a:latin typeface="Impact"/>
                <a:ea typeface="Impact"/>
                <a:cs typeface="Impact"/>
                <a:sym typeface="Impact"/>
              </a:rPr>
              <a:t>MIS 636 </a:t>
            </a:r>
          </a:p>
          <a:p>
            <a:pPr marL="0" marR="0" lvl="0" indent="0" algn="ctr" rtl="0">
              <a:lnSpc>
                <a:spcPct val="100000"/>
              </a:lnSpc>
              <a:spcBef>
                <a:spcPts val="0"/>
              </a:spcBef>
              <a:spcAft>
                <a:spcPts val="0"/>
              </a:spcAft>
              <a:buClr>
                <a:srgbClr val="2185C5"/>
              </a:buClr>
              <a:buSzPct val="25000"/>
              <a:buFont typeface="Raleway"/>
              <a:buNone/>
            </a:pPr>
            <a:r>
              <a:rPr lang="en" sz="3600">
                <a:solidFill>
                  <a:srgbClr val="2185C5"/>
                </a:solidFill>
                <a:latin typeface="Impact"/>
                <a:ea typeface="Impact"/>
                <a:cs typeface="Impact"/>
                <a:sym typeface="Impact"/>
              </a:rPr>
              <a:t>Final Team Presentation</a:t>
            </a:r>
          </a:p>
        </p:txBody>
      </p:sp>
      <p:sp>
        <p:nvSpPr>
          <p:cNvPr id="91" name="Shape 91"/>
          <p:cNvSpPr txBox="1"/>
          <p:nvPr/>
        </p:nvSpPr>
        <p:spPr>
          <a:xfrm>
            <a:off x="6029100" y="3005500"/>
            <a:ext cx="3114900" cy="1769100"/>
          </a:xfrm>
          <a:prstGeom prst="rect">
            <a:avLst/>
          </a:prstGeom>
          <a:noFill/>
          <a:ln>
            <a:noFill/>
          </a:ln>
        </p:spPr>
        <p:txBody>
          <a:bodyPr lIns="91425" tIns="91425" rIns="91425" bIns="91425" anchor="t" anchorCtr="0">
            <a:noAutofit/>
          </a:bodyPr>
          <a:lstStyle/>
          <a:p>
            <a:pPr lvl="0">
              <a:spcBef>
                <a:spcPts val="0"/>
              </a:spcBef>
              <a:buNone/>
            </a:pPr>
            <a:r>
              <a:rPr lang="en" sz="2400" b="1">
                <a:latin typeface="Lato"/>
                <a:ea typeface="Lato"/>
                <a:cs typeface="Lato"/>
                <a:sym typeface="Lato"/>
              </a:rPr>
              <a:t>Team F</a:t>
            </a:r>
          </a:p>
          <a:p>
            <a:pPr lvl="0">
              <a:spcBef>
                <a:spcPts val="0"/>
              </a:spcBef>
              <a:buNone/>
            </a:pPr>
            <a:endParaRPr/>
          </a:p>
          <a:p>
            <a:pPr lvl="0">
              <a:spcBef>
                <a:spcPts val="0"/>
              </a:spcBef>
              <a:buNone/>
            </a:pPr>
            <a:r>
              <a:rPr lang="en"/>
              <a:t>Aalisha Sheth</a:t>
            </a:r>
          </a:p>
          <a:p>
            <a:pPr lvl="0">
              <a:spcBef>
                <a:spcPts val="0"/>
              </a:spcBef>
              <a:buNone/>
            </a:pPr>
            <a:r>
              <a:rPr lang="en"/>
              <a:t>Bhargav Kulkarni</a:t>
            </a:r>
          </a:p>
          <a:p>
            <a:pPr lvl="0">
              <a:spcBef>
                <a:spcPts val="0"/>
              </a:spcBef>
              <a:buNone/>
            </a:pPr>
            <a:r>
              <a:rPr lang="en"/>
              <a:t>Kiran Kumar Venugopal Reddy</a:t>
            </a:r>
          </a:p>
          <a:p>
            <a:pPr lvl="0">
              <a:spcBef>
                <a:spcPts val="0"/>
              </a:spcBef>
              <a:buNone/>
            </a:pPr>
            <a:r>
              <a:rPr lang="en"/>
              <a:t>Saketh Patibandla</a:t>
            </a:r>
          </a:p>
          <a:p>
            <a:pPr lvl="0">
              <a:spcBef>
                <a:spcPts val="0"/>
              </a:spcBef>
              <a:buNone/>
            </a:pPr>
            <a:r>
              <a:rPr lang="en"/>
              <a:t>Samuel Mathew</a:t>
            </a:r>
          </a:p>
          <a:p>
            <a:pPr lvl="0">
              <a:spcBef>
                <a:spcPts val="0"/>
              </a:spcBef>
              <a:buNone/>
            </a:pPr>
            <a:endParaRPr/>
          </a:p>
          <a:p>
            <a:pPr lv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Bus Architecture Matrix</a:t>
            </a:r>
          </a:p>
        </p:txBody>
      </p:sp>
      <p:pic>
        <p:nvPicPr>
          <p:cNvPr id="160" name="Shape 160"/>
          <p:cNvPicPr preferRelativeResize="0"/>
          <p:nvPr/>
        </p:nvPicPr>
        <p:blipFill>
          <a:blip r:embed="rId3">
            <a:alphaModFix/>
          </a:blip>
          <a:stretch>
            <a:fillRect/>
          </a:stretch>
        </p:blipFill>
        <p:spPr>
          <a:xfrm>
            <a:off x="7081674" y="139964"/>
            <a:ext cx="1883074" cy="498925"/>
          </a:xfrm>
          <a:prstGeom prst="rect">
            <a:avLst/>
          </a:prstGeom>
          <a:noFill/>
          <a:ln>
            <a:noFill/>
          </a:ln>
        </p:spPr>
      </p:pic>
      <p:pic>
        <p:nvPicPr>
          <p:cNvPr id="161" name="Shape 161"/>
          <p:cNvPicPr preferRelativeResize="0"/>
          <p:nvPr/>
        </p:nvPicPr>
        <p:blipFill>
          <a:blip r:embed="rId4">
            <a:alphaModFix/>
          </a:blip>
          <a:stretch>
            <a:fillRect/>
          </a:stretch>
        </p:blipFill>
        <p:spPr>
          <a:xfrm>
            <a:off x="596375" y="1224950"/>
            <a:ext cx="8066825" cy="3180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p:nvPr/>
        </p:nvSpPr>
        <p:spPr>
          <a:xfrm>
            <a:off x="1575900" y="833875"/>
            <a:ext cx="5992200" cy="3689700"/>
          </a:xfrm>
          <a:prstGeom prst="rect">
            <a:avLst/>
          </a:prstGeom>
          <a:solidFill>
            <a:srgbClr val="4285F4"/>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7" name="Shape 167"/>
          <p:cNvCxnSpPr>
            <a:stCxn id="166" idx="0"/>
            <a:endCxn id="166" idx="2"/>
          </p:cNvCxnSpPr>
          <p:nvPr/>
        </p:nvCxnSpPr>
        <p:spPr>
          <a:xfrm>
            <a:off x="4572000" y="833875"/>
            <a:ext cx="0" cy="3689700"/>
          </a:xfrm>
          <a:prstGeom prst="straightConnector1">
            <a:avLst/>
          </a:prstGeom>
          <a:noFill/>
          <a:ln w="38100" cap="flat" cmpd="sng">
            <a:solidFill>
              <a:srgbClr val="FFFFFF"/>
            </a:solidFill>
            <a:prstDash val="solid"/>
            <a:round/>
            <a:headEnd type="none" w="lg" len="lg"/>
            <a:tailEnd type="none" w="lg" len="lg"/>
          </a:ln>
        </p:spPr>
      </p:cxnSp>
      <p:cxnSp>
        <p:nvCxnSpPr>
          <p:cNvPr id="168" name="Shape 168"/>
          <p:cNvCxnSpPr>
            <a:stCxn id="166" idx="1"/>
            <a:endCxn id="166" idx="3"/>
          </p:cNvCxnSpPr>
          <p:nvPr/>
        </p:nvCxnSpPr>
        <p:spPr>
          <a:xfrm>
            <a:off x="1575900" y="2678725"/>
            <a:ext cx="5992200" cy="0"/>
          </a:xfrm>
          <a:prstGeom prst="straightConnector1">
            <a:avLst/>
          </a:prstGeom>
          <a:noFill/>
          <a:ln w="38100" cap="flat" cmpd="sng">
            <a:solidFill>
              <a:srgbClr val="FFFFFF"/>
            </a:solidFill>
            <a:prstDash val="solid"/>
            <a:round/>
            <a:headEnd type="none" w="lg" len="lg"/>
            <a:tailEnd type="none" w="lg" len="lg"/>
          </a:ln>
        </p:spPr>
      </p:cxnSp>
      <p:sp>
        <p:nvSpPr>
          <p:cNvPr id="169" name="Shape 169"/>
          <p:cNvSpPr txBox="1"/>
          <p:nvPr/>
        </p:nvSpPr>
        <p:spPr>
          <a:xfrm>
            <a:off x="4112550" y="4523500"/>
            <a:ext cx="1003500" cy="332100"/>
          </a:xfrm>
          <a:prstGeom prst="rect">
            <a:avLst/>
          </a:prstGeom>
          <a:noFill/>
          <a:ln>
            <a:noFill/>
          </a:ln>
        </p:spPr>
        <p:txBody>
          <a:bodyPr lIns="91425" tIns="91425" rIns="91425" bIns="91425" anchor="t" anchorCtr="0">
            <a:noAutofit/>
          </a:bodyPr>
          <a:lstStyle/>
          <a:p>
            <a:pPr lvl="0" rtl="0">
              <a:spcBef>
                <a:spcPts val="0"/>
              </a:spcBef>
              <a:buNone/>
            </a:pPr>
            <a:r>
              <a:rPr lang="en"/>
              <a:t>Feasibility</a:t>
            </a:r>
          </a:p>
        </p:txBody>
      </p:sp>
      <p:sp>
        <p:nvSpPr>
          <p:cNvPr id="170" name="Shape 170"/>
          <p:cNvSpPr txBox="1"/>
          <p:nvPr/>
        </p:nvSpPr>
        <p:spPr>
          <a:xfrm>
            <a:off x="1195475" y="1033075"/>
            <a:ext cx="236100" cy="3291300"/>
          </a:xfrm>
          <a:prstGeom prst="rect">
            <a:avLst/>
          </a:prstGeom>
          <a:noFill/>
          <a:ln>
            <a:noFill/>
          </a:ln>
        </p:spPr>
        <p:txBody>
          <a:bodyPr lIns="91425" tIns="91425" rIns="91425" bIns="91425" anchor="t" anchorCtr="0">
            <a:noAutofit/>
          </a:bodyPr>
          <a:lstStyle/>
          <a:p>
            <a:pPr lvl="0" rtl="0">
              <a:spcBef>
                <a:spcPts val="0"/>
              </a:spcBef>
              <a:buNone/>
            </a:pPr>
            <a:r>
              <a:rPr lang="en"/>
              <a:t>Business</a:t>
            </a:r>
          </a:p>
          <a:p>
            <a:pPr lvl="0" rtl="0">
              <a:spcBef>
                <a:spcPts val="0"/>
              </a:spcBef>
              <a:buNone/>
            </a:pPr>
            <a:endParaRPr/>
          </a:p>
          <a:p>
            <a:pPr lvl="0" rtl="0">
              <a:spcBef>
                <a:spcPts val="0"/>
              </a:spcBef>
              <a:buNone/>
            </a:pPr>
            <a:r>
              <a:rPr lang="en"/>
              <a:t>Impact</a:t>
            </a:r>
          </a:p>
        </p:txBody>
      </p:sp>
      <p:cxnSp>
        <p:nvCxnSpPr>
          <p:cNvPr id="171" name="Shape 171"/>
          <p:cNvCxnSpPr/>
          <p:nvPr/>
        </p:nvCxnSpPr>
        <p:spPr>
          <a:xfrm>
            <a:off x="1512800" y="4597425"/>
            <a:ext cx="5996100" cy="7200"/>
          </a:xfrm>
          <a:prstGeom prst="straightConnector1">
            <a:avLst/>
          </a:prstGeom>
          <a:noFill/>
          <a:ln w="9525" cap="flat" cmpd="sng">
            <a:solidFill>
              <a:srgbClr val="424242"/>
            </a:solidFill>
            <a:prstDash val="solid"/>
            <a:round/>
            <a:headEnd type="none" w="lg" len="lg"/>
            <a:tailEnd type="triangle" w="lg" len="lg"/>
          </a:ln>
        </p:spPr>
      </p:cxnSp>
      <p:cxnSp>
        <p:nvCxnSpPr>
          <p:cNvPr id="172" name="Shape 172"/>
          <p:cNvCxnSpPr/>
          <p:nvPr/>
        </p:nvCxnSpPr>
        <p:spPr>
          <a:xfrm rot="10800000">
            <a:off x="1512800" y="745425"/>
            <a:ext cx="0" cy="3852000"/>
          </a:xfrm>
          <a:prstGeom prst="straightConnector1">
            <a:avLst/>
          </a:prstGeom>
          <a:noFill/>
          <a:ln w="9525" cap="flat" cmpd="sng">
            <a:solidFill>
              <a:srgbClr val="424242"/>
            </a:solidFill>
            <a:prstDash val="solid"/>
            <a:round/>
            <a:headEnd type="none" w="lg" len="lg"/>
            <a:tailEnd type="triangle" w="lg" len="lg"/>
          </a:ln>
        </p:spPr>
      </p:cxnSp>
      <p:sp>
        <p:nvSpPr>
          <p:cNvPr id="173" name="Shape 173"/>
          <p:cNvSpPr txBox="1"/>
          <p:nvPr/>
        </p:nvSpPr>
        <p:spPr>
          <a:xfrm>
            <a:off x="848500" y="4553175"/>
            <a:ext cx="760200" cy="332100"/>
          </a:xfrm>
          <a:prstGeom prst="rect">
            <a:avLst/>
          </a:prstGeom>
          <a:noFill/>
          <a:ln>
            <a:noFill/>
          </a:ln>
        </p:spPr>
        <p:txBody>
          <a:bodyPr lIns="91425" tIns="91425" rIns="91425" bIns="91425" anchor="t" anchorCtr="0">
            <a:noAutofit/>
          </a:bodyPr>
          <a:lstStyle/>
          <a:p>
            <a:pPr lvl="0" rtl="0">
              <a:spcBef>
                <a:spcPts val="0"/>
              </a:spcBef>
              <a:buNone/>
            </a:pPr>
            <a:r>
              <a:rPr lang="en"/>
              <a:t>low</a:t>
            </a:r>
          </a:p>
        </p:txBody>
      </p:sp>
      <p:sp>
        <p:nvSpPr>
          <p:cNvPr id="174" name="Shape 174"/>
          <p:cNvSpPr txBox="1"/>
          <p:nvPr/>
        </p:nvSpPr>
        <p:spPr>
          <a:xfrm>
            <a:off x="7331925" y="4597425"/>
            <a:ext cx="601200" cy="243600"/>
          </a:xfrm>
          <a:prstGeom prst="rect">
            <a:avLst/>
          </a:prstGeom>
          <a:noFill/>
          <a:ln>
            <a:noFill/>
          </a:ln>
        </p:spPr>
        <p:txBody>
          <a:bodyPr lIns="91425" tIns="91425" rIns="91425" bIns="91425" anchor="t" anchorCtr="0">
            <a:noAutofit/>
          </a:bodyPr>
          <a:lstStyle/>
          <a:p>
            <a:pPr lvl="0" rtl="0">
              <a:spcBef>
                <a:spcPts val="0"/>
              </a:spcBef>
              <a:buNone/>
            </a:pPr>
            <a:r>
              <a:rPr lang="en"/>
              <a:t>high</a:t>
            </a:r>
          </a:p>
        </p:txBody>
      </p:sp>
      <p:sp>
        <p:nvSpPr>
          <p:cNvPr id="175" name="Shape 175"/>
          <p:cNvSpPr txBox="1"/>
          <p:nvPr/>
        </p:nvSpPr>
        <p:spPr>
          <a:xfrm>
            <a:off x="848500" y="704262"/>
            <a:ext cx="601200" cy="243600"/>
          </a:xfrm>
          <a:prstGeom prst="rect">
            <a:avLst/>
          </a:prstGeom>
          <a:noFill/>
          <a:ln>
            <a:noFill/>
          </a:ln>
        </p:spPr>
        <p:txBody>
          <a:bodyPr lIns="91425" tIns="91425" rIns="91425" bIns="91425" anchor="t" anchorCtr="0">
            <a:noAutofit/>
          </a:bodyPr>
          <a:lstStyle/>
          <a:p>
            <a:pPr lvl="0" rtl="0">
              <a:spcBef>
                <a:spcPts val="0"/>
              </a:spcBef>
              <a:buNone/>
            </a:pPr>
            <a:r>
              <a:rPr lang="en"/>
              <a:t>high</a:t>
            </a:r>
          </a:p>
        </p:txBody>
      </p:sp>
      <p:sp>
        <p:nvSpPr>
          <p:cNvPr id="176" name="Shape 176"/>
          <p:cNvSpPr/>
          <p:nvPr/>
        </p:nvSpPr>
        <p:spPr>
          <a:xfrm>
            <a:off x="4167900" y="991975"/>
            <a:ext cx="808200" cy="4059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Receive payments</a:t>
            </a:r>
          </a:p>
        </p:txBody>
      </p:sp>
      <p:sp>
        <p:nvSpPr>
          <p:cNvPr id="177" name="Shape 177"/>
          <p:cNvSpPr/>
          <p:nvPr/>
        </p:nvSpPr>
        <p:spPr>
          <a:xfrm>
            <a:off x="6493175" y="991975"/>
            <a:ext cx="808200" cy="4059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Rollout commision</a:t>
            </a:r>
          </a:p>
        </p:txBody>
      </p:sp>
      <p:sp>
        <p:nvSpPr>
          <p:cNvPr id="178" name="Shape 178"/>
          <p:cNvSpPr/>
          <p:nvPr/>
        </p:nvSpPr>
        <p:spPr>
          <a:xfrm>
            <a:off x="6257950" y="2468475"/>
            <a:ext cx="760200" cy="4059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Refresh inventory</a:t>
            </a:r>
          </a:p>
        </p:txBody>
      </p:sp>
      <p:sp>
        <p:nvSpPr>
          <p:cNvPr id="179" name="Shape 179"/>
          <p:cNvSpPr/>
          <p:nvPr/>
        </p:nvSpPr>
        <p:spPr>
          <a:xfrm>
            <a:off x="2772062" y="2549562"/>
            <a:ext cx="1003499"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Pick and (un)pack items</a:t>
            </a:r>
          </a:p>
        </p:txBody>
      </p:sp>
      <p:sp>
        <p:nvSpPr>
          <p:cNvPr id="180" name="Shape 180"/>
          <p:cNvSpPr/>
          <p:nvPr/>
        </p:nvSpPr>
        <p:spPr>
          <a:xfrm>
            <a:off x="6493175" y="163055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Receive Sales order</a:t>
            </a:r>
          </a:p>
        </p:txBody>
      </p:sp>
      <p:sp>
        <p:nvSpPr>
          <p:cNvPr id="181" name="Shape 181"/>
          <p:cNvSpPr/>
          <p:nvPr/>
        </p:nvSpPr>
        <p:spPr>
          <a:xfrm>
            <a:off x="4127700" y="350890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Receive Return order</a:t>
            </a:r>
          </a:p>
        </p:txBody>
      </p:sp>
      <p:sp>
        <p:nvSpPr>
          <p:cNvPr id="182" name="Shape 182"/>
          <p:cNvSpPr/>
          <p:nvPr/>
        </p:nvSpPr>
        <p:spPr>
          <a:xfrm>
            <a:off x="5452350" y="178775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t>Processing Sales order</a:t>
            </a:r>
          </a:p>
        </p:txBody>
      </p:sp>
      <p:sp>
        <p:nvSpPr>
          <p:cNvPr id="183" name="Shape 183"/>
          <p:cNvSpPr/>
          <p:nvPr/>
        </p:nvSpPr>
        <p:spPr>
          <a:xfrm>
            <a:off x="5116050" y="2641825"/>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Processing Return order</a:t>
            </a:r>
          </a:p>
        </p:txBody>
      </p:sp>
      <p:sp>
        <p:nvSpPr>
          <p:cNvPr id="184" name="Shape 184"/>
          <p:cNvSpPr/>
          <p:nvPr/>
        </p:nvSpPr>
        <p:spPr>
          <a:xfrm>
            <a:off x="4127687" y="251260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Shipping Sales order</a:t>
            </a:r>
          </a:p>
        </p:txBody>
      </p:sp>
      <p:sp>
        <p:nvSpPr>
          <p:cNvPr id="185" name="Shape 185"/>
          <p:cNvSpPr/>
          <p:nvPr/>
        </p:nvSpPr>
        <p:spPr>
          <a:xfrm>
            <a:off x="3122400" y="1455637"/>
            <a:ext cx="11520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Receiving Returned goods</a:t>
            </a:r>
          </a:p>
        </p:txBody>
      </p:sp>
      <p:sp>
        <p:nvSpPr>
          <p:cNvPr id="186" name="Shape 186"/>
          <p:cNvSpPr txBox="1">
            <a:spLocks noGrp="1"/>
          </p:cNvSpPr>
          <p:nvPr>
            <p:ph type="ctrTitle" idx="4294967295"/>
          </p:nvPr>
        </p:nvSpPr>
        <p:spPr>
          <a:xfrm>
            <a:off x="431275" y="31300"/>
            <a:ext cx="6650400" cy="8025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Prioritization Grid</a:t>
            </a:r>
          </a:p>
        </p:txBody>
      </p:sp>
      <p:pic>
        <p:nvPicPr>
          <p:cNvPr id="187" name="Shape 187"/>
          <p:cNvPicPr preferRelativeResize="0"/>
          <p:nvPr/>
        </p:nvPicPr>
        <p:blipFill>
          <a:blip r:embed="rId3">
            <a:alphaModFix/>
          </a:blip>
          <a:stretch>
            <a:fillRect/>
          </a:stretch>
        </p:blipFill>
        <p:spPr>
          <a:xfrm>
            <a:off x="7126399" y="138377"/>
            <a:ext cx="1883074" cy="49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398225" y="181450"/>
            <a:ext cx="4778400" cy="575100"/>
          </a:xfrm>
          <a:prstGeom prst="rect">
            <a:avLst/>
          </a:prstGeom>
          <a:noFill/>
          <a:ln>
            <a:noFill/>
          </a:ln>
        </p:spPr>
        <p:txBody>
          <a:bodyPr lIns="91425" tIns="91425" rIns="91425" bIns="91425" anchor="b" anchorCtr="0">
            <a:noAutofit/>
          </a:bodyPr>
          <a:lstStyle/>
          <a:p>
            <a:pPr lvl="0">
              <a:spcBef>
                <a:spcPts val="0"/>
              </a:spcBef>
              <a:buNone/>
            </a:pPr>
            <a:r>
              <a:rPr lang="en" sz="3600">
                <a:solidFill>
                  <a:schemeClr val="accent1"/>
                </a:solidFill>
                <a:latin typeface="Georgia"/>
                <a:ea typeface="Georgia"/>
                <a:cs typeface="Georgia"/>
                <a:sym typeface="Georgia"/>
              </a:rPr>
              <a:t>Logical Fact Diagram</a:t>
            </a:r>
          </a:p>
        </p:txBody>
      </p:sp>
      <p:pic>
        <p:nvPicPr>
          <p:cNvPr id="193" name="Shape 193" descr="erdplus-diagram.png"/>
          <p:cNvPicPr preferRelativeResize="0"/>
          <p:nvPr/>
        </p:nvPicPr>
        <p:blipFill>
          <a:blip r:embed="rId3">
            <a:alphaModFix/>
          </a:blip>
          <a:stretch>
            <a:fillRect/>
          </a:stretch>
        </p:blipFill>
        <p:spPr>
          <a:xfrm>
            <a:off x="152400" y="964250"/>
            <a:ext cx="8839204" cy="3940227"/>
          </a:xfrm>
          <a:prstGeom prst="rect">
            <a:avLst/>
          </a:prstGeom>
          <a:noFill/>
          <a:ln>
            <a:noFill/>
          </a:ln>
        </p:spPr>
      </p:pic>
      <p:pic>
        <p:nvPicPr>
          <p:cNvPr id="194" name="Shape 194"/>
          <p:cNvPicPr preferRelativeResize="0"/>
          <p:nvPr/>
        </p:nvPicPr>
        <p:blipFill>
          <a:blip r:embed="rId4">
            <a:alphaModFix/>
          </a:blip>
          <a:stretch>
            <a:fillRect/>
          </a:stretch>
        </p:blipFill>
        <p:spPr>
          <a:xfrm>
            <a:off x="7108524" y="114414"/>
            <a:ext cx="1883074" cy="49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p:nvPr/>
        </p:nvSpPr>
        <p:spPr>
          <a:xfrm>
            <a:off x="342900" y="-176975"/>
            <a:ext cx="7344600" cy="1088400"/>
          </a:xfrm>
          <a:prstGeom prst="rect">
            <a:avLst/>
          </a:prstGeom>
          <a:noFill/>
          <a:ln>
            <a:noFill/>
          </a:ln>
        </p:spPr>
        <p:txBody>
          <a:bodyPr lIns="91425" tIns="91425" rIns="91425" bIns="91425" anchor="ctr" anchorCtr="0">
            <a:noAutofit/>
          </a:bodyPr>
          <a:lstStyle/>
          <a:p>
            <a:pPr lvl="0" rtl="0">
              <a:spcBef>
                <a:spcPts val="0"/>
              </a:spcBef>
              <a:buNone/>
            </a:pPr>
            <a:r>
              <a:rPr lang="en" sz="3600">
                <a:solidFill>
                  <a:schemeClr val="accent1"/>
                </a:solidFill>
                <a:latin typeface="Georgia"/>
                <a:ea typeface="Georgia"/>
                <a:cs typeface="Georgia"/>
                <a:sym typeface="Georgia"/>
              </a:rPr>
              <a:t>Detailed Fact Table</a:t>
            </a:r>
          </a:p>
        </p:txBody>
      </p:sp>
      <p:pic>
        <p:nvPicPr>
          <p:cNvPr id="200" name="Shape 200" descr="Fact.JPG"/>
          <p:cNvPicPr preferRelativeResize="0"/>
          <p:nvPr/>
        </p:nvPicPr>
        <p:blipFill>
          <a:blip r:embed="rId3">
            <a:alphaModFix/>
          </a:blip>
          <a:stretch>
            <a:fillRect/>
          </a:stretch>
        </p:blipFill>
        <p:spPr>
          <a:xfrm>
            <a:off x="235475" y="953075"/>
            <a:ext cx="2668857" cy="3927274"/>
          </a:xfrm>
          <a:prstGeom prst="rect">
            <a:avLst/>
          </a:prstGeom>
          <a:noFill/>
          <a:ln>
            <a:noFill/>
          </a:ln>
        </p:spPr>
      </p:pic>
      <p:sp>
        <p:nvSpPr>
          <p:cNvPr id="201" name="Shape 201"/>
          <p:cNvSpPr txBox="1"/>
          <p:nvPr/>
        </p:nvSpPr>
        <p:spPr>
          <a:xfrm>
            <a:off x="3926700" y="3404650"/>
            <a:ext cx="4701000" cy="15153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Basic Variables</a:t>
            </a:r>
          </a:p>
          <a:p>
            <a:pPr lvl="0">
              <a:spcBef>
                <a:spcPts val="0"/>
              </a:spcBef>
              <a:buNone/>
            </a:pPr>
            <a:r>
              <a:rPr lang="en" b="1">
                <a:solidFill>
                  <a:srgbClr val="3D85C6"/>
                </a:solidFill>
              </a:rPr>
              <a:t>Derived Variables</a:t>
            </a:r>
          </a:p>
          <a:p>
            <a:pPr lvl="0">
              <a:spcBef>
                <a:spcPts val="0"/>
              </a:spcBef>
              <a:buNone/>
            </a:pPr>
            <a:endParaRPr>
              <a:solidFill>
                <a:srgbClr val="3D85C6"/>
              </a:solidFill>
            </a:endParaRPr>
          </a:p>
          <a:p>
            <a:pPr lvl="0">
              <a:spcBef>
                <a:spcPts val="0"/>
              </a:spcBef>
              <a:buNone/>
            </a:pPr>
            <a:r>
              <a:rPr lang="en">
                <a:solidFill>
                  <a:srgbClr val="2185C5"/>
                </a:solidFill>
              </a:rPr>
              <a:t>Commission</a:t>
            </a:r>
            <a:r>
              <a:rPr lang="en"/>
              <a:t> - Sales Amount *Commision Rate % </a:t>
            </a:r>
          </a:p>
        </p:txBody>
      </p:sp>
      <p:sp>
        <p:nvSpPr>
          <p:cNvPr id="202" name="Shape 202"/>
          <p:cNvSpPr txBox="1"/>
          <p:nvPr/>
        </p:nvSpPr>
        <p:spPr>
          <a:xfrm>
            <a:off x="3915700" y="1398150"/>
            <a:ext cx="4314000" cy="1896000"/>
          </a:xfrm>
          <a:prstGeom prst="rect">
            <a:avLst/>
          </a:prstGeom>
          <a:noFill/>
          <a:ln>
            <a:noFill/>
          </a:ln>
        </p:spPr>
        <p:txBody>
          <a:bodyPr lIns="91425" tIns="91425" rIns="91425" bIns="91425" anchor="t" anchorCtr="0">
            <a:noAutofit/>
          </a:bodyPr>
          <a:lstStyle/>
          <a:p>
            <a:pPr marL="457200" lvl="0" indent="-228600">
              <a:spcBef>
                <a:spcPts val="0"/>
              </a:spcBef>
              <a:buChar char="●"/>
            </a:pPr>
            <a:r>
              <a:rPr lang="en"/>
              <a:t>Dimensions are the key aspects related to a fact table and where the data is extracted for most of the elements of the fact tables.</a:t>
            </a:r>
          </a:p>
        </p:txBody>
      </p:sp>
      <p:pic>
        <p:nvPicPr>
          <p:cNvPr id="203" name="Shape 203"/>
          <p:cNvPicPr preferRelativeResize="0"/>
          <p:nvPr/>
        </p:nvPicPr>
        <p:blipFill>
          <a:blip r:embed="rId4">
            <a:alphaModFix/>
          </a:blip>
          <a:stretch>
            <a:fillRect/>
          </a:stretch>
        </p:blipFill>
        <p:spPr>
          <a:xfrm>
            <a:off x="7157974" y="117752"/>
            <a:ext cx="1883074" cy="49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37550" y="76200"/>
            <a:ext cx="8876425" cy="5048225"/>
          </a:xfrm>
          <a:prstGeom prst="rect">
            <a:avLst/>
          </a:prstGeom>
          <a:noFill/>
          <a:ln>
            <a:noFill/>
          </a:ln>
        </p:spPr>
      </p:pic>
      <p:sp>
        <p:nvSpPr>
          <p:cNvPr id="209" name="Shape 209"/>
          <p:cNvSpPr txBox="1"/>
          <p:nvPr/>
        </p:nvSpPr>
        <p:spPr>
          <a:xfrm>
            <a:off x="561925" y="0"/>
            <a:ext cx="3296100" cy="508800"/>
          </a:xfrm>
          <a:prstGeom prst="rect">
            <a:avLst/>
          </a:prstGeom>
          <a:noFill/>
          <a:ln>
            <a:noFill/>
          </a:ln>
        </p:spPr>
        <p:txBody>
          <a:bodyPr lIns="91425" tIns="91425" rIns="91425" bIns="91425" anchor="t" anchorCtr="0">
            <a:noAutofit/>
          </a:bodyPr>
          <a:lstStyle/>
          <a:p>
            <a:pPr lvl="0">
              <a:spcBef>
                <a:spcPts val="0"/>
              </a:spcBef>
              <a:buClr>
                <a:schemeClr val="dk1"/>
              </a:buClr>
              <a:buSzPct val="45833"/>
              <a:buFont typeface="Arial"/>
              <a:buNone/>
            </a:pPr>
            <a:r>
              <a:rPr lang="en" sz="2400">
                <a:solidFill>
                  <a:schemeClr val="accent1"/>
                </a:solidFill>
                <a:latin typeface="Georgia"/>
                <a:ea typeface="Georgia"/>
                <a:cs typeface="Georgia"/>
                <a:sym typeface="Georgia"/>
              </a:rPr>
              <a:t>Star Schema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a:blip r:embed="rId3">
            <a:alphaModFix/>
          </a:blip>
          <a:stretch>
            <a:fillRect/>
          </a:stretch>
        </p:blipFill>
        <p:spPr>
          <a:xfrm>
            <a:off x="7164349" y="127189"/>
            <a:ext cx="1883074" cy="498925"/>
          </a:xfrm>
          <a:prstGeom prst="rect">
            <a:avLst/>
          </a:prstGeom>
          <a:noFill/>
          <a:ln>
            <a:noFill/>
          </a:ln>
        </p:spPr>
      </p:pic>
      <p:sp>
        <p:nvSpPr>
          <p:cNvPr id="215" name="Shape 215"/>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lvl="0" rtl="0">
              <a:spcBef>
                <a:spcPts val="0"/>
              </a:spcBef>
              <a:buClr>
                <a:srgbClr val="97ABBC"/>
              </a:buClr>
              <a:buSzPct val="25000"/>
              <a:buFont typeface="Raleway"/>
              <a:buNone/>
            </a:pPr>
            <a:r>
              <a:rPr lang="en" sz="2400">
                <a:solidFill>
                  <a:schemeClr val="accent1"/>
                </a:solidFill>
                <a:latin typeface="Georgia"/>
                <a:ea typeface="Georgia"/>
                <a:cs typeface="Georgia"/>
                <a:sym typeface="Georgia"/>
              </a:rPr>
              <a:t>Dimension Attribute Detailed Description: Item Dimension</a:t>
            </a:r>
          </a:p>
        </p:txBody>
      </p:sp>
      <p:pic>
        <p:nvPicPr>
          <p:cNvPr id="216" name="Shape 216"/>
          <p:cNvPicPr preferRelativeResize="0"/>
          <p:nvPr/>
        </p:nvPicPr>
        <p:blipFill>
          <a:blip r:embed="rId4">
            <a:alphaModFix/>
          </a:blip>
          <a:stretch>
            <a:fillRect/>
          </a:stretch>
        </p:blipFill>
        <p:spPr>
          <a:xfrm>
            <a:off x="1422475" y="944400"/>
            <a:ext cx="5997100" cy="4013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Detailed Dimension table Diagram: Item Dimension</a:t>
            </a:r>
          </a:p>
        </p:txBody>
      </p:sp>
      <p:pic>
        <p:nvPicPr>
          <p:cNvPr id="222" name="Shape 222"/>
          <p:cNvPicPr preferRelativeResize="0"/>
          <p:nvPr/>
        </p:nvPicPr>
        <p:blipFill>
          <a:blip r:embed="rId3">
            <a:alphaModFix/>
          </a:blip>
          <a:stretch>
            <a:fillRect/>
          </a:stretch>
        </p:blipFill>
        <p:spPr>
          <a:xfrm>
            <a:off x="7164349" y="127189"/>
            <a:ext cx="1883074" cy="498925"/>
          </a:xfrm>
          <a:prstGeom prst="rect">
            <a:avLst/>
          </a:prstGeom>
          <a:noFill/>
          <a:ln>
            <a:noFill/>
          </a:ln>
        </p:spPr>
      </p:pic>
      <p:pic>
        <p:nvPicPr>
          <p:cNvPr id="223" name="Shape 223"/>
          <p:cNvPicPr preferRelativeResize="0"/>
          <p:nvPr/>
        </p:nvPicPr>
        <p:blipFill>
          <a:blip r:embed="rId4">
            <a:alphaModFix/>
          </a:blip>
          <a:stretch>
            <a:fillRect/>
          </a:stretch>
        </p:blipFill>
        <p:spPr>
          <a:xfrm>
            <a:off x="1811300" y="1077625"/>
            <a:ext cx="5353050" cy="355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Conformed Dimension</a:t>
            </a:r>
          </a:p>
        </p:txBody>
      </p:sp>
      <p:sp>
        <p:nvSpPr>
          <p:cNvPr id="229" name="Shape 229"/>
          <p:cNvSpPr txBox="1">
            <a:spLocks noGrp="1"/>
          </p:cNvSpPr>
          <p:nvPr>
            <p:ph type="body" idx="4294967295"/>
          </p:nvPr>
        </p:nvSpPr>
        <p:spPr>
          <a:xfrm>
            <a:off x="431275" y="1140500"/>
            <a:ext cx="8510100" cy="33093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Conformed dimension is the dimension which has the same meaning and contents when being referred from different fact tables.</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In our dimension modeling, we have the the following Conformed Dimensions -</a:t>
            </a:r>
          </a:p>
          <a:p>
            <a:pPr marL="914400" lvl="1" indent="-342900" rtl="0">
              <a:lnSpc>
                <a:spcPct val="150000"/>
              </a:lnSpc>
              <a:spcBef>
                <a:spcPts val="0"/>
              </a:spcBef>
              <a:buClr>
                <a:srgbClr val="333333"/>
              </a:buClr>
              <a:buSzPct val="100000"/>
              <a:buFont typeface="Lato"/>
              <a:buChar char="o"/>
            </a:pPr>
            <a:r>
              <a:rPr lang="en" sz="1800">
                <a:solidFill>
                  <a:srgbClr val="333333"/>
                </a:solidFill>
                <a:latin typeface="Lato"/>
                <a:ea typeface="Lato"/>
                <a:cs typeface="Lato"/>
                <a:sym typeface="Lato"/>
              </a:rPr>
              <a:t>Time Dimension</a:t>
            </a:r>
          </a:p>
          <a:p>
            <a:pPr marL="914400" lvl="1" indent="-342900" rtl="0">
              <a:lnSpc>
                <a:spcPct val="150000"/>
              </a:lnSpc>
              <a:spcBef>
                <a:spcPts val="0"/>
              </a:spcBef>
              <a:buClr>
                <a:srgbClr val="333333"/>
              </a:buClr>
              <a:buSzPct val="100000"/>
              <a:buFont typeface="Lato"/>
              <a:buChar char="o"/>
            </a:pPr>
            <a:r>
              <a:rPr lang="en" sz="1800">
                <a:solidFill>
                  <a:srgbClr val="333333"/>
                </a:solidFill>
                <a:latin typeface="Lato"/>
                <a:ea typeface="Lato"/>
                <a:cs typeface="Lato"/>
                <a:sym typeface="Lato"/>
              </a:rPr>
              <a:t>Item Dimension</a:t>
            </a:r>
          </a:p>
          <a:p>
            <a:pPr marL="914400" lvl="1" indent="-342900" rtl="0">
              <a:lnSpc>
                <a:spcPct val="150000"/>
              </a:lnSpc>
              <a:spcBef>
                <a:spcPts val="0"/>
              </a:spcBef>
              <a:buClr>
                <a:srgbClr val="333333"/>
              </a:buClr>
              <a:buSzPct val="100000"/>
              <a:buFont typeface="Lato"/>
              <a:buChar char="o"/>
            </a:pPr>
            <a:r>
              <a:rPr lang="en" sz="1800">
                <a:solidFill>
                  <a:srgbClr val="333333"/>
                </a:solidFill>
                <a:latin typeface="Lato"/>
                <a:ea typeface="Lato"/>
                <a:cs typeface="Lato"/>
                <a:sym typeface="Lato"/>
              </a:rPr>
              <a:t>Customer Dimension</a:t>
            </a:r>
          </a:p>
          <a:p>
            <a:pPr lvl="0" indent="0" rtl="0">
              <a:lnSpc>
                <a:spcPct val="150000"/>
              </a:lnSpc>
              <a:spcBef>
                <a:spcPts val="0"/>
              </a:spcBef>
              <a:buNone/>
            </a:pPr>
            <a:endParaRPr sz="1800">
              <a:solidFill>
                <a:srgbClr val="333333"/>
              </a:solidFill>
              <a:latin typeface="Lato"/>
              <a:ea typeface="Lato"/>
              <a:cs typeface="Lato"/>
              <a:sym typeface="Lato"/>
            </a:endParaRPr>
          </a:p>
          <a:p>
            <a:pPr marL="0" lvl="0" indent="0" rtl="0">
              <a:lnSpc>
                <a:spcPct val="150000"/>
              </a:lnSpc>
              <a:spcBef>
                <a:spcPts val="0"/>
              </a:spcBef>
              <a:buNone/>
            </a:pPr>
            <a:endParaRPr sz="1800">
              <a:solidFill>
                <a:srgbClr val="333333"/>
              </a:solidFill>
              <a:latin typeface="Lato"/>
              <a:ea typeface="Lato"/>
              <a:cs typeface="Lato"/>
              <a:sym typeface="Lato"/>
            </a:endParaRPr>
          </a:p>
        </p:txBody>
      </p:sp>
      <p:pic>
        <p:nvPicPr>
          <p:cNvPr id="230" name="Shape 230"/>
          <p:cNvPicPr preferRelativeResize="0"/>
          <p:nvPr/>
        </p:nvPicPr>
        <p:blipFill>
          <a:blip r:embed="rId3">
            <a:alphaModFix/>
          </a:blip>
          <a:stretch>
            <a:fillRect/>
          </a:stretch>
        </p:blipFill>
        <p:spPr>
          <a:xfrm>
            <a:off x="7132399" y="139964"/>
            <a:ext cx="1883074" cy="498925"/>
          </a:xfrm>
          <a:prstGeom prst="rect">
            <a:avLst/>
          </a:prstGeom>
          <a:noFill/>
          <a:ln>
            <a:noFill/>
          </a:ln>
        </p:spPr>
      </p:pic>
      <p:pic>
        <p:nvPicPr>
          <p:cNvPr id="231" name="Shape 231" descr="Conformed.JPG"/>
          <p:cNvPicPr preferRelativeResize="0"/>
          <p:nvPr/>
        </p:nvPicPr>
        <p:blipFill>
          <a:blip r:embed="rId4">
            <a:alphaModFix/>
          </a:blip>
          <a:stretch>
            <a:fillRect/>
          </a:stretch>
        </p:blipFill>
        <p:spPr>
          <a:xfrm>
            <a:off x="4076875" y="2950049"/>
            <a:ext cx="5003225" cy="20103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Two Way Aggregate Table</a:t>
            </a:r>
          </a:p>
        </p:txBody>
      </p:sp>
      <p:pic>
        <p:nvPicPr>
          <p:cNvPr id="237" name="Shape 237"/>
          <p:cNvPicPr preferRelativeResize="0"/>
          <p:nvPr/>
        </p:nvPicPr>
        <p:blipFill>
          <a:blip r:embed="rId3">
            <a:alphaModFix/>
          </a:blip>
          <a:stretch>
            <a:fillRect/>
          </a:stretch>
        </p:blipFill>
        <p:spPr>
          <a:xfrm>
            <a:off x="7164349" y="127189"/>
            <a:ext cx="1883074" cy="498925"/>
          </a:xfrm>
          <a:prstGeom prst="rect">
            <a:avLst/>
          </a:prstGeom>
          <a:noFill/>
          <a:ln>
            <a:noFill/>
          </a:ln>
        </p:spPr>
      </p:pic>
      <p:pic>
        <p:nvPicPr>
          <p:cNvPr id="238" name="Shape 238" descr="Screen Shot 2016-12-10 at 8.01.29 PM.png"/>
          <p:cNvPicPr preferRelativeResize="0"/>
          <p:nvPr/>
        </p:nvPicPr>
        <p:blipFill>
          <a:blip r:embed="rId4">
            <a:alphaModFix/>
          </a:blip>
          <a:stretch>
            <a:fillRect/>
          </a:stretch>
        </p:blipFill>
        <p:spPr>
          <a:xfrm>
            <a:off x="152400" y="1789400"/>
            <a:ext cx="8839197" cy="24776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OLAP MDDB Cube</a:t>
            </a:r>
          </a:p>
        </p:txBody>
      </p:sp>
      <p:pic>
        <p:nvPicPr>
          <p:cNvPr id="244" name="Shape 244"/>
          <p:cNvPicPr preferRelativeResize="0"/>
          <p:nvPr/>
        </p:nvPicPr>
        <p:blipFill>
          <a:blip r:embed="rId3">
            <a:alphaModFix/>
          </a:blip>
          <a:stretch>
            <a:fillRect/>
          </a:stretch>
        </p:blipFill>
        <p:spPr>
          <a:xfrm>
            <a:off x="7164349" y="127189"/>
            <a:ext cx="1883074" cy="498925"/>
          </a:xfrm>
          <a:prstGeom prst="rect">
            <a:avLst/>
          </a:prstGeom>
          <a:noFill/>
          <a:ln>
            <a:noFill/>
          </a:ln>
        </p:spPr>
      </p:pic>
      <p:pic>
        <p:nvPicPr>
          <p:cNvPr id="245" name="Shape 245" descr="27 identical cubes what is the greatest possible surface area the ..."/>
          <p:cNvPicPr preferRelativeResize="0"/>
          <p:nvPr/>
        </p:nvPicPr>
        <p:blipFill rotWithShape="1">
          <a:blip r:embed="rId4">
            <a:alphaModFix/>
          </a:blip>
          <a:srcRect/>
          <a:stretch/>
        </p:blipFill>
        <p:spPr>
          <a:xfrm>
            <a:off x="4948366" y="507271"/>
            <a:ext cx="4166100" cy="4176600"/>
          </a:xfrm>
          <a:prstGeom prst="rect">
            <a:avLst/>
          </a:prstGeom>
          <a:noFill/>
          <a:ln>
            <a:noFill/>
          </a:ln>
        </p:spPr>
      </p:pic>
      <p:sp>
        <p:nvSpPr>
          <p:cNvPr id="246" name="Shape 246"/>
          <p:cNvSpPr txBox="1"/>
          <p:nvPr/>
        </p:nvSpPr>
        <p:spPr>
          <a:xfrm>
            <a:off x="5120276" y="3718350"/>
            <a:ext cx="8286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0" u="none" strike="noStrike" cap="none">
                <a:solidFill>
                  <a:srgbClr val="FF0000"/>
                </a:solidFill>
                <a:latin typeface="Calibri"/>
                <a:ea typeface="Calibri"/>
                <a:cs typeface="Calibri"/>
                <a:sym typeface="Calibri"/>
              </a:rPr>
              <a:t>Eastern</a:t>
            </a:r>
          </a:p>
        </p:txBody>
      </p:sp>
      <p:sp>
        <p:nvSpPr>
          <p:cNvPr id="247" name="Shape 247"/>
          <p:cNvSpPr txBox="1"/>
          <p:nvPr/>
        </p:nvSpPr>
        <p:spPr>
          <a:xfrm>
            <a:off x="5603649" y="3989275"/>
            <a:ext cx="68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FF0000"/>
                </a:solidFill>
                <a:latin typeface="Calibri"/>
                <a:ea typeface="Calibri"/>
                <a:cs typeface="Calibri"/>
                <a:sym typeface="Calibri"/>
              </a:rPr>
              <a:t>Central</a:t>
            </a:r>
          </a:p>
        </p:txBody>
      </p:sp>
      <p:sp>
        <p:nvSpPr>
          <p:cNvPr id="248" name="Shape 248"/>
          <p:cNvSpPr txBox="1"/>
          <p:nvPr/>
        </p:nvSpPr>
        <p:spPr>
          <a:xfrm>
            <a:off x="5942900" y="4254250"/>
            <a:ext cx="8925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FF0000"/>
                </a:solidFill>
                <a:latin typeface="Calibri"/>
                <a:ea typeface="Calibri"/>
                <a:cs typeface="Calibri"/>
                <a:sym typeface="Calibri"/>
              </a:rPr>
              <a:t>Mountain</a:t>
            </a:r>
          </a:p>
        </p:txBody>
      </p:sp>
      <p:sp>
        <p:nvSpPr>
          <p:cNvPr id="249" name="Shape 249"/>
          <p:cNvSpPr txBox="1"/>
          <p:nvPr/>
        </p:nvSpPr>
        <p:spPr>
          <a:xfrm rot="1990810">
            <a:off x="5223868" y="4432616"/>
            <a:ext cx="1000413" cy="277001"/>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Time zone</a:t>
            </a:r>
          </a:p>
        </p:txBody>
      </p:sp>
      <p:sp>
        <p:nvSpPr>
          <p:cNvPr id="250" name="Shape 250"/>
          <p:cNvSpPr txBox="1"/>
          <p:nvPr/>
        </p:nvSpPr>
        <p:spPr>
          <a:xfrm>
            <a:off x="4797077" y="2999575"/>
            <a:ext cx="5382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2F5496"/>
                </a:solidFill>
                <a:latin typeface="Calibri"/>
                <a:ea typeface="Calibri"/>
                <a:cs typeface="Calibri"/>
                <a:sym typeface="Calibri"/>
              </a:rPr>
              <a:t>NBA</a:t>
            </a:r>
          </a:p>
        </p:txBody>
      </p:sp>
      <p:sp>
        <p:nvSpPr>
          <p:cNvPr id="251" name="Shape 251"/>
          <p:cNvSpPr txBox="1"/>
          <p:nvPr/>
        </p:nvSpPr>
        <p:spPr>
          <a:xfrm>
            <a:off x="4658701" y="2124475"/>
            <a:ext cx="538200" cy="2769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1400">
                <a:solidFill>
                  <a:srgbClr val="2F5496"/>
                </a:solidFill>
                <a:latin typeface="Calibri"/>
                <a:ea typeface="Calibri"/>
                <a:cs typeface="Calibri"/>
                <a:sym typeface="Calibri"/>
              </a:rPr>
              <a:t>NHL</a:t>
            </a:r>
          </a:p>
        </p:txBody>
      </p:sp>
      <p:sp>
        <p:nvSpPr>
          <p:cNvPr id="252" name="Shape 252"/>
          <p:cNvSpPr txBox="1"/>
          <p:nvPr/>
        </p:nvSpPr>
        <p:spPr>
          <a:xfrm>
            <a:off x="4545375" y="1717350"/>
            <a:ext cx="4536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2F5496"/>
                </a:solidFill>
                <a:latin typeface="Calibri"/>
                <a:ea typeface="Calibri"/>
                <a:cs typeface="Calibri"/>
                <a:sym typeface="Calibri"/>
              </a:rPr>
              <a:t>NF</a:t>
            </a:r>
            <a:r>
              <a:rPr lang="en">
                <a:solidFill>
                  <a:srgbClr val="2F5496"/>
                </a:solidFill>
                <a:latin typeface="Calibri"/>
                <a:ea typeface="Calibri"/>
                <a:cs typeface="Calibri"/>
                <a:sym typeface="Calibri"/>
              </a:rPr>
              <a:t>L</a:t>
            </a:r>
          </a:p>
        </p:txBody>
      </p:sp>
      <p:sp>
        <p:nvSpPr>
          <p:cNvPr id="253" name="Shape 253"/>
          <p:cNvSpPr txBox="1"/>
          <p:nvPr/>
        </p:nvSpPr>
        <p:spPr>
          <a:xfrm>
            <a:off x="3600775" y="2229880"/>
            <a:ext cx="1000500" cy="4848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Business Category</a:t>
            </a:r>
          </a:p>
        </p:txBody>
      </p:sp>
      <p:sp>
        <p:nvSpPr>
          <p:cNvPr id="254" name="Shape 254"/>
          <p:cNvSpPr txBox="1"/>
          <p:nvPr/>
        </p:nvSpPr>
        <p:spPr>
          <a:xfrm>
            <a:off x="5584324" y="889875"/>
            <a:ext cx="77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2015(2)</a:t>
            </a:r>
          </a:p>
        </p:txBody>
      </p:sp>
      <p:sp>
        <p:nvSpPr>
          <p:cNvPr id="255" name="Shape 255"/>
          <p:cNvSpPr txBox="1"/>
          <p:nvPr/>
        </p:nvSpPr>
        <p:spPr>
          <a:xfrm>
            <a:off x="6097274" y="714950"/>
            <a:ext cx="77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2016(1)</a:t>
            </a:r>
          </a:p>
        </p:txBody>
      </p:sp>
      <p:sp>
        <p:nvSpPr>
          <p:cNvPr id="256" name="Shape 256"/>
          <p:cNvSpPr txBox="1"/>
          <p:nvPr/>
        </p:nvSpPr>
        <p:spPr>
          <a:xfrm>
            <a:off x="5064749" y="1087025"/>
            <a:ext cx="77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2015(1)</a:t>
            </a:r>
          </a:p>
        </p:txBody>
      </p:sp>
      <p:sp>
        <p:nvSpPr>
          <p:cNvPr id="257" name="Shape 257"/>
          <p:cNvSpPr txBox="1"/>
          <p:nvPr/>
        </p:nvSpPr>
        <p:spPr>
          <a:xfrm rot="-1469879">
            <a:off x="5209188" y="428134"/>
            <a:ext cx="1000575" cy="276958"/>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Fiscal Year</a:t>
            </a:r>
          </a:p>
        </p:txBody>
      </p:sp>
      <p:sp>
        <p:nvSpPr>
          <p:cNvPr id="258" name="Shape 258"/>
          <p:cNvSpPr txBox="1"/>
          <p:nvPr/>
        </p:nvSpPr>
        <p:spPr>
          <a:xfrm>
            <a:off x="457649" y="3880944"/>
            <a:ext cx="4061700" cy="692400"/>
          </a:xfrm>
          <a:prstGeom prst="rect">
            <a:avLst/>
          </a:prstGeom>
          <a:noFill/>
          <a:ln>
            <a:noFill/>
          </a:ln>
        </p:spPr>
        <p:txBody>
          <a:bodyPr lIns="68575" tIns="34275" rIns="68575" bIns="34275" anchor="t" anchorCtr="0">
            <a:noAutofit/>
          </a:bodyPr>
          <a:lstStyle/>
          <a:p>
            <a:pPr marL="0" marR="0" lvl="0" indent="0" algn="just" rtl="0">
              <a:spcBef>
                <a:spcPts val="0"/>
              </a:spcBef>
              <a:buSzPct val="25000"/>
              <a:buNone/>
            </a:pPr>
            <a:r>
              <a:rPr lang="en" sz="1400">
                <a:solidFill>
                  <a:schemeClr val="dk1"/>
                </a:solidFill>
                <a:latin typeface="Calibri"/>
                <a:ea typeface="Calibri"/>
                <a:cs typeface="Calibri"/>
                <a:sym typeface="Calibri"/>
              </a:rPr>
              <a:t>The dimension</a:t>
            </a:r>
            <a:r>
              <a:rPr lang="en">
                <a:solidFill>
                  <a:schemeClr val="dk1"/>
                </a:solidFill>
                <a:latin typeface="Calibri"/>
                <a:ea typeface="Calibri"/>
                <a:cs typeface="Calibri"/>
                <a:sym typeface="Calibri"/>
              </a:rPr>
              <a:t> Business Category,</a:t>
            </a:r>
            <a:r>
              <a:rPr lang="en" sz="1400">
                <a:solidFill>
                  <a:schemeClr val="dk1"/>
                </a:solidFill>
                <a:latin typeface="Calibri"/>
                <a:ea typeface="Calibri"/>
                <a:cs typeface="Calibri"/>
                <a:sym typeface="Calibri"/>
              </a:rPr>
              <a:t> Time Zone and </a:t>
            </a:r>
            <a:r>
              <a:rPr lang="en">
                <a:solidFill>
                  <a:schemeClr val="dk1"/>
                </a:solidFill>
                <a:latin typeface="Calibri"/>
                <a:ea typeface="Calibri"/>
                <a:cs typeface="Calibri"/>
                <a:sym typeface="Calibri"/>
              </a:rPr>
              <a:t>Fiscal Year </a:t>
            </a:r>
            <a:r>
              <a:rPr lang="en" sz="1400">
                <a:solidFill>
                  <a:schemeClr val="dk1"/>
                </a:solidFill>
                <a:latin typeface="Calibri"/>
                <a:ea typeface="Calibri"/>
                <a:cs typeface="Calibri"/>
                <a:sym typeface="Calibri"/>
              </a:rPr>
              <a:t>are </a:t>
            </a:r>
            <a:r>
              <a:rPr lang="en">
                <a:solidFill>
                  <a:schemeClr val="dk1"/>
                </a:solidFill>
                <a:latin typeface="Calibri"/>
                <a:ea typeface="Calibri"/>
                <a:cs typeface="Calibri"/>
                <a:sym typeface="Calibri"/>
              </a:rPr>
              <a:t>all</a:t>
            </a:r>
            <a:r>
              <a:rPr lang="en" sz="1400">
                <a:solidFill>
                  <a:schemeClr val="dk1"/>
                </a:solidFill>
                <a:latin typeface="Calibri"/>
                <a:ea typeface="Calibri"/>
                <a:cs typeface="Calibri"/>
                <a:sym typeface="Calibri"/>
              </a:rPr>
              <a:t> </a:t>
            </a:r>
            <a:r>
              <a:rPr lang="en" sz="1400" b="1">
                <a:solidFill>
                  <a:schemeClr val="dk1"/>
                </a:solidFill>
                <a:latin typeface="Calibri"/>
                <a:ea typeface="Calibri"/>
                <a:cs typeface="Calibri"/>
                <a:sym typeface="Calibri"/>
              </a:rPr>
              <a:t>Dense Dimensions</a:t>
            </a:r>
          </a:p>
        </p:txBody>
      </p:sp>
      <p:sp>
        <p:nvSpPr>
          <p:cNvPr id="259" name="Shape 259"/>
          <p:cNvSpPr txBox="1"/>
          <p:nvPr/>
        </p:nvSpPr>
        <p:spPr>
          <a:xfrm>
            <a:off x="4721625" y="2582000"/>
            <a:ext cx="5382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2F5496"/>
                </a:solidFill>
                <a:latin typeface="Calibri"/>
                <a:ea typeface="Calibri"/>
                <a:cs typeface="Calibri"/>
                <a:sym typeface="Calibri"/>
              </a:rPr>
              <a:t>MLB</a:t>
            </a:r>
          </a:p>
        </p:txBody>
      </p:sp>
      <p:sp>
        <p:nvSpPr>
          <p:cNvPr id="260" name="Shape 260"/>
          <p:cNvSpPr txBox="1"/>
          <p:nvPr/>
        </p:nvSpPr>
        <p:spPr>
          <a:xfrm>
            <a:off x="6395050" y="4531250"/>
            <a:ext cx="68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FF0000"/>
                </a:solidFill>
                <a:latin typeface="Calibri"/>
                <a:ea typeface="Calibri"/>
                <a:cs typeface="Calibri"/>
                <a:sym typeface="Calibri"/>
              </a:rPr>
              <a:t>Pacific</a:t>
            </a:r>
          </a:p>
        </p:txBody>
      </p:sp>
      <p:sp>
        <p:nvSpPr>
          <p:cNvPr id="261" name="Shape 261"/>
          <p:cNvSpPr txBox="1"/>
          <p:nvPr/>
        </p:nvSpPr>
        <p:spPr>
          <a:xfrm>
            <a:off x="6482398" y="507275"/>
            <a:ext cx="773099"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2016(2)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0" y="1583350"/>
            <a:ext cx="9144000" cy="11598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Raleway"/>
              <a:buNone/>
            </a:pPr>
            <a:r>
              <a:rPr lang="en" sz="7200" b="0" i="0" u="none" strike="noStrike" cap="none">
                <a:solidFill>
                  <a:srgbClr val="7ECEFD"/>
                </a:solidFill>
                <a:latin typeface="Raleway"/>
                <a:ea typeface="Raleway"/>
                <a:cs typeface="Raleway"/>
                <a:sym typeface="Raleway"/>
              </a:rPr>
              <a:t>1.</a:t>
            </a:r>
          </a:p>
          <a:p>
            <a:pPr marL="0" marR="0" lvl="0" indent="0" algn="ctr" rtl="0">
              <a:lnSpc>
                <a:spcPct val="100000"/>
              </a:lnSpc>
              <a:spcBef>
                <a:spcPts val="0"/>
              </a:spcBef>
              <a:spcAft>
                <a:spcPts val="0"/>
              </a:spcAft>
              <a:buClr>
                <a:srgbClr val="FFFFFF"/>
              </a:buClr>
              <a:buSzPct val="25000"/>
              <a:buFont typeface="Raleway"/>
              <a:buNone/>
            </a:pPr>
            <a:r>
              <a:rPr lang="en" sz="4800">
                <a:solidFill>
                  <a:srgbClr val="FFFFFF"/>
                </a:solidFill>
                <a:latin typeface="Raleway"/>
                <a:ea typeface="Raleway"/>
                <a:cs typeface="Raleway"/>
                <a:sym typeface="Raleway"/>
              </a:rPr>
              <a:t>Introduction</a:t>
            </a:r>
          </a:p>
        </p:txBody>
      </p:sp>
      <p:sp>
        <p:nvSpPr>
          <p:cNvPr id="97" name="Shape 97"/>
          <p:cNvSpPr txBox="1">
            <a:spLocks noGrp="1"/>
          </p:cNvSpPr>
          <p:nvPr>
            <p:ph type="subTitle" idx="1"/>
          </p:nvPr>
        </p:nvSpPr>
        <p:spPr>
          <a:xfrm>
            <a:off x="0" y="2840050"/>
            <a:ext cx="9144000" cy="78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Lato"/>
              <a:buNone/>
            </a:pPr>
            <a:r>
              <a:rPr lang="en" sz="2400" b="1">
                <a:solidFill>
                  <a:srgbClr val="FFFFFF"/>
                </a:solidFill>
                <a:latin typeface="Lato"/>
                <a:ea typeface="Lato"/>
                <a:cs typeface="Lato"/>
                <a:sym typeface="Lato"/>
              </a:rPr>
              <a:t>Forever Collectibles</a:t>
            </a:r>
          </a:p>
        </p:txBody>
      </p:sp>
      <p:pic>
        <p:nvPicPr>
          <p:cNvPr id="98" name="Shape 98"/>
          <p:cNvPicPr preferRelativeResize="0"/>
          <p:nvPr/>
        </p:nvPicPr>
        <p:blipFill rotWithShape="1">
          <a:blip r:embed="rId3">
            <a:alphaModFix/>
          </a:blip>
          <a:srcRect/>
          <a:stretch/>
        </p:blipFill>
        <p:spPr>
          <a:xfrm>
            <a:off x="6568800" y="2605999"/>
            <a:ext cx="1159898" cy="1159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lvl="0" rtl="0">
              <a:spcBef>
                <a:spcPts val="0"/>
              </a:spcBef>
              <a:buClr>
                <a:srgbClr val="97ABBC"/>
              </a:buClr>
              <a:buSzPct val="25000"/>
              <a:buFont typeface="Raleway"/>
              <a:buNone/>
            </a:pPr>
            <a:r>
              <a:rPr lang="en" sz="2400">
                <a:solidFill>
                  <a:schemeClr val="accent1"/>
                </a:solidFill>
                <a:latin typeface="Georgia"/>
                <a:ea typeface="Georgia"/>
                <a:cs typeface="Georgia"/>
                <a:sym typeface="Georgia"/>
              </a:rPr>
              <a:t>Dimension Hierarchy:Year</a:t>
            </a:r>
          </a:p>
        </p:txBody>
      </p:sp>
      <p:pic>
        <p:nvPicPr>
          <p:cNvPr id="267" name="Shape 267"/>
          <p:cNvPicPr preferRelativeResize="0"/>
          <p:nvPr/>
        </p:nvPicPr>
        <p:blipFill>
          <a:blip r:embed="rId3">
            <a:alphaModFix/>
          </a:blip>
          <a:stretch>
            <a:fillRect/>
          </a:stretch>
        </p:blipFill>
        <p:spPr>
          <a:xfrm>
            <a:off x="7164349" y="127189"/>
            <a:ext cx="1883074" cy="498925"/>
          </a:xfrm>
          <a:prstGeom prst="rect">
            <a:avLst/>
          </a:prstGeom>
          <a:noFill/>
          <a:ln>
            <a:noFill/>
          </a:ln>
        </p:spPr>
      </p:pic>
      <p:grpSp>
        <p:nvGrpSpPr>
          <p:cNvPr id="268" name="Shape 268"/>
          <p:cNvGrpSpPr/>
          <p:nvPr/>
        </p:nvGrpSpPr>
        <p:grpSpPr>
          <a:xfrm>
            <a:off x="2335380" y="1370337"/>
            <a:ext cx="4473339" cy="3261352"/>
            <a:chOff x="2275641" y="1489"/>
            <a:chExt cx="5964452" cy="4348469"/>
          </a:xfrm>
        </p:grpSpPr>
        <p:sp>
          <p:nvSpPr>
            <p:cNvPr id="269" name="Shape 269"/>
            <p:cNvSpPr/>
            <p:nvPr/>
          </p:nvSpPr>
          <p:spPr>
            <a:xfrm>
              <a:off x="6189723" y="1066679"/>
              <a:ext cx="10251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270" name="Shape 270"/>
            <p:cNvSpPr/>
            <p:nvPr/>
          </p:nvSpPr>
          <p:spPr>
            <a:xfrm>
              <a:off x="5164607" y="2619731"/>
              <a:ext cx="20502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271" name="Shape 271"/>
            <p:cNvSpPr/>
            <p:nvPr/>
          </p:nvSpPr>
          <p:spPr>
            <a:xfrm>
              <a:off x="5118887" y="2619731"/>
              <a:ext cx="91500" cy="487800"/>
            </a:xfrm>
            <a:custGeom>
              <a:avLst/>
              <a:gdLst/>
              <a:ahLst/>
              <a:cxnLst/>
              <a:rect l="0" t="0" r="0" b="0"/>
              <a:pathLst>
                <a:path w="120000" h="120000" extrusionOk="0">
                  <a:moveTo>
                    <a:pt x="60000" y="0"/>
                  </a:moveTo>
                  <a:lnTo>
                    <a:pt x="60000" y="120000"/>
                  </a:lnTo>
                </a:path>
              </a:pathLst>
            </a:custGeom>
            <a:noFill/>
            <a:ln w="9525" cap="flat" cmpd="sng">
              <a:solidFill>
                <a:schemeClr val="accent1"/>
              </a:solidFill>
              <a:prstDash val="solid"/>
              <a:miter/>
              <a:headEnd type="none" w="med" len="med"/>
              <a:tailEnd type="none" w="med" len="med"/>
            </a:ln>
          </p:spPr>
        </p:sp>
        <p:sp>
          <p:nvSpPr>
            <p:cNvPr id="272" name="Shape 272"/>
            <p:cNvSpPr/>
            <p:nvPr/>
          </p:nvSpPr>
          <p:spPr>
            <a:xfrm>
              <a:off x="3114373" y="2619731"/>
              <a:ext cx="20502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273" name="Shape 273"/>
            <p:cNvSpPr/>
            <p:nvPr/>
          </p:nvSpPr>
          <p:spPr>
            <a:xfrm>
              <a:off x="5164607" y="1066679"/>
              <a:ext cx="10251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274" name="Shape 274"/>
            <p:cNvSpPr/>
            <p:nvPr/>
          </p:nvSpPr>
          <p:spPr>
            <a:xfrm>
              <a:off x="5350992" y="1489"/>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5" name="Shape 275"/>
            <p:cNvSpPr/>
            <p:nvPr/>
          </p:nvSpPr>
          <p:spPr>
            <a:xfrm>
              <a:off x="5537376" y="178555"/>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6" name="Shape 276"/>
            <p:cNvSpPr txBox="1"/>
            <p:nvPr/>
          </p:nvSpPr>
          <p:spPr>
            <a:xfrm>
              <a:off x="5568575" y="209753"/>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First Half</a:t>
              </a:r>
            </a:p>
          </p:txBody>
        </p:sp>
        <p:sp>
          <p:nvSpPr>
            <p:cNvPr id="277" name="Shape 277"/>
            <p:cNvSpPr/>
            <p:nvPr/>
          </p:nvSpPr>
          <p:spPr>
            <a:xfrm>
              <a:off x="4325875" y="1554541"/>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8" name="Shape 278"/>
            <p:cNvSpPr/>
            <p:nvPr/>
          </p:nvSpPr>
          <p:spPr>
            <a:xfrm>
              <a:off x="4512260"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9" name="Shape 279"/>
            <p:cNvSpPr txBox="1"/>
            <p:nvPr/>
          </p:nvSpPr>
          <p:spPr>
            <a:xfrm>
              <a:off x="4543457"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First Quarter</a:t>
              </a:r>
            </a:p>
          </p:txBody>
        </p:sp>
        <p:sp>
          <p:nvSpPr>
            <p:cNvPr id="280" name="Shape 280"/>
            <p:cNvSpPr/>
            <p:nvPr/>
          </p:nvSpPr>
          <p:spPr>
            <a:xfrm>
              <a:off x="2275641" y="3107593"/>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1" name="Shape 281"/>
            <p:cNvSpPr/>
            <p:nvPr/>
          </p:nvSpPr>
          <p:spPr>
            <a:xfrm>
              <a:off x="2462025"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2" name="Shape 282"/>
            <p:cNvSpPr txBox="1"/>
            <p:nvPr/>
          </p:nvSpPr>
          <p:spPr>
            <a:xfrm>
              <a:off x="2493224"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Jan</a:t>
              </a:r>
            </a:p>
          </p:txBody>
        </p:sp>
        <p:sp>
          <p:nvSpPr>
            <p:cNvPr id="283" name="Shape 283"/>
            <p:cNvSpPr/>
            <p:nvPr/>
          </p:nvSpPr>
          <p:spPr>
            <a:xfrm>
              <a:off x="4325875" y="3107593"/>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4" name="Shape 284"/>
            <p:cNvSpPr/>
            <p:nvPr/>
          </p:nvSpPr>
          <p:spPr>
            <a:xfrm>
              <a:off x="4512260"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5" name="Shape 285"/>
            <p:cNvSpPr txBox="1"/>
            <p:nvPr/>
          </p:nvSpPr>
          <p:spPr>
            <a:xfrm>
              <a:off x="4543457"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Feb</a:t>
              </a:r>
            </a:p>
          </p:txBody>
        </p:sp>
        <p:sp>
          <p:nvSpPr>
            <p:cNvPr id="286" name="Shape 286"/>
            <p:cNvSpPr/>
            <p:nvPr/>
          </p:nvSpPr>
          <p:spPr>
            <a:xfrm>
              <a:off x="6376108" y="3107593"/>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7" name="Shape 287"/>
            <p:cNvSpPr/>
            <p:nvPr/>
          </p:nvSpPr>
          <p:spPr>
            <a:xfrm>
              <a:off x="6562493"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8" name="Shape 288"/>
            <p:cNvSpPr txBox="1"/>
            <p:nvPr/>
          </p:nvSpPr>
          <p:spPr>
            <a:xfrm>
              <a:off x="6593692"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Mar</a:t>
              </a:r>
            </a:p>
          </p:txBody>
        </p:sp>
        <p:sp>
          <p:nvSpPr>
            <p:cNvPr id="289" name="Shape 289"/>
            <p:cNvSpPr/>
            <p:nvPr/>
          </p:nvSpPr>
          <p:spPr>
            <a:xfrm>
              <a:off x="6376108" y="1554541"/>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90" name="Shape 290"/>
            <p:cNvSpPr/>
            <p:nvPr/>
          </p:nvSpPr>
          <p:spPr>
            <a:xfrm>
              <a:off x="6562493"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91" name="Shape 291"/>
            <p:cNvSpPr txBox="1"/>
            <p:nvPr/>
          </p:nvSpPr>
          <p:spPr>
            <a:xfrm>
              <a:off x="6593692"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Second Quarter</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Dimension Hierarchy:Region</a:t>
            </a:r>
          </a:p>
        </p:txBody>
      </p:sp>
      <p:pic>
        <p:nvPicPr>
          <p:cNvPr id="297" name="Shape 297"/>
          <p:cNvPicPr preferRelativeResize="0"/>
          <p:nvPr/>
        </p:nvPicPr>
        <p:blipFill>
          <a:blip r:embed="rId3">
            <a:alphaModFix/>
          </a:blip>
          <a:stretch>
            <a:fillRect/>
          </a:stretch>
        </p:blipFill>
        <p:spPr>
          <a:xfrm>
            <a:off x="7164349" y="127189"/>
            <a:ext cx="1883074" cy="498925"/>
          </a:xfrm>
          <a:prstGeom prst="rect">
            <a:avLst/>
          </a:prstGeom>
          <a:noFill/>
          <a:ln>
            <a:noFill/>
          </a:ln>
        </p:spPr>
      </p:pic>
      <p:grpSp>
        <p:nvGrpSpPr>
          <p:cNvPr id="298" name="Shape 298"/>
          <p:cNvGrpSpPr/>
          <p:nvPr/>
        </p:nvGrpSpPr>
        <p:grpSpPr>
          <a:xfrm>
            <a:off x="808097" y="1370337"/>
            <a:ext cx="7538298" cy="3261352"/>
            <a:chOff x="239262" y="1489"/>
            <a:chExt cx="10051065" cy="4348469"/>
          </a:xfrm>
        </p:grpSpPr>
        <p:sp>
          <p:nvSpPr>
            <p:cNvPr id="299" name="Shape 299"/>
            <p:cNvSpPr/>
            <p:nvPr/>
          </p:nvSpPr>
          <p:spPr>
            <a:xfrm>
              <a:off x="7214840" y="2619731"/>
              <a:ext cx="20502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300" name="Shape 300"/>
            <p:cNvSpPr/>
            <p:nvPr/>
          </p:nvSpPr>
          <p:spPr>
            <a:xfrm>
              <a:off x="7169121" y="2619731"/>
              <a:ext cx="91500" cy="487800"/>
            </a:xfrm>
            <a:custGeom>
              <a:avLst/>
              <a:gdLst/>
              <a:ahLst/>
              <a:cxnLst/>
              <a:rect l="0" t="0" r="0" b="0"/>
              <a:pathLst>
                <a:path w="120000" h="120000" extrusionOk="0">
                  <a:moveTo>
                    <a:pt x="60000" y="0"/>
                  </a:moveTo>
                  <a:lnTo>
                    <a:pt x="60000" y="120000"/>
                  </a:lnTo>
                </a:path>
              </a:pathLst>
            </a:custGeom>
            <a:noFill/>
            <a:ln w="9525" cap="flat" cmpd="sng">
              <a:solidFill>
                <a:schemeClr val="accent1"/>
              </a:solidFill>
              <a:prstDash val="solid"/>
              <a:miter/>
              <a:headEnd type="none" w="med" len="med"/>
              <a:tailEnd type="none" w="med" len="med"/>
            </a:ln>
          </p:spPr>
        </p:sp>
        <p:sp>
          <p:nvSpPr>
            <p:cNvPr id="301" name="Shape 301"/>
            <p:cNvSpPr/>
            <p:nvPr/>
          </p:nvSpPr>
          <p:spPr>
            <a:xfrm>
              <a:off x="5164607" y="2619731"/>
              <a:ext cx="20502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302" name="Shape 302"/>
            <p:cNvSpPr/>
            <p:nvPr/>
          </p:nvSpPr>
          <p:spPr>
            <a:xfrm>
              <a:off x="4139489" y="1066679"/>
              <a:ext cx="3075299"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303" name="Shape 303"/>
            <p:cNvSpPr/>
            <p:nvPr/>
          </p:nvSpPr>
          <p:spPr>
            <a:xfrm>
              <a:off x="4139489" y="1066679"/>
              <a:ext cx="10251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304" name="Shape 304"/>
            <p:cNvSpPr/>
            <p:nvPr/>
          </p:nvSpPr>
          <p:spPr>
            <a:xfrm>
              <a:off x="3114373" y="1066679"/>
              <a:ext cx="10251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305" name="Shape 305"/>
            <p:cNvSpPr/>
            <p:nvPr/>
          </p:nvSpPr>
          <p:spPr>
            <a:xfrm>
              <a:off x="1077995" y="1066679"/>
              <a:ext cx="30615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306" name="Shape 306"/>
            <p:cNvSpPr/>
            <p:nvPr/>
          </p:nvSpPr>
          <p:spPr>
            <a:xfrm>
              <a:off x="3300757" y="1489"/>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07" name="Shape 307"/>
            <p:cNvSpPr/>
            <p:nvPr/>
          </p:nvSpPr>
          <p:spPr>
            <a:xfrm>
              <a:off x="3487142" y="178555"/>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08" name="Shape 308"/>
            <p:cNvSpPr txBox="1"/>
            <p:nvPr/>
          </p:nvSpPr>
          <p:spPr>
            <a:xfrm>
              <a:off x="3518341" y="209753"/>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Time Zone</a:t>
              </a:r>
            </a:p>
          </p:txBody>
        </p:sp>
        <p:sp>
          <p:nvSpPr>
            <p:cNvPr id="309" name="Shape 309"/>
            <p:cNvSpPr/>
            <p:nvPr/>
          </p:nvSpPr>
          <p:spPr>
            <a:xfrm>
              <a:off x="239262" y="1554541"/>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0" name="Shape 310"/>
            <p:cNvSpPr/>
            <p:nvPr/>
          </p:nvSpPr>
          <p:spPr>
            <a:xfrm>
              <a:off x="425647"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1" name="Shape 311"/>
            <p:cNvSpPr txBox="1"/>
            <p:nvPr/>
          </p:nvSpPr>
          <p:spPr>
            <a:xfrm>
              <a:off x="456845"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California</a:t>
              </a:r>
            </a:p>
          </p:txBody>
        </p:sp>
        <p:sp>
          <p:nvSpPr>
            <p:cNvPr id="312" name="Shape 312"/>
            <p:cNvSpPr/>
            <p:nvPr/>
          </p:nvSpPr>
          <p:spPr>
            <a:xfrm>
              <a:off x="2275641" y="1554541"/>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3" name="Shape 313"/>
            <p:cNvSpPr/>
            <p:nvPr/>
          </p:nvSpPr>
          <p:spPr>
            <a:xfrm>
              <a:off x="2462025"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4" name="Shape 314"/>
            <p:cNvSpPr txBox="1"/>
            <p:nvPr/>
          </p:nvSpPr>
          <p:spPr>
            <a:xfrm>
              <a:off x="2493224"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New York</a:t>
              </a:r>
            </a:p>
          </p:txBody>
        </p:sp>
        <p:sp>
          <p:nvSpPr>
            <p:cNvPr id="315" name="Shape 315"/>
            <p:cNvSpPr/>
            <p:nvPr/>
          </p:nvSpPr>
          <p:spPr>
            <a:xfrm>
              <a:off x="4325875" y="1554541"/>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6" name="Shape 316"/>
            <p:cNvSpPr/>
            <p:nvPr/>
          </p:nvSpPr>
          <p:spPr>
            <a:xfrm>
              <a:off x="4512260"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7" name="Shape 317"/>
            <p:cNvSpPr txBox="1"/>
            <p:nvPr/>
          </p:nvSpPr>
          <p:spPr>
            <a:xfrm>
              <a:off x="4543457"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North Carolina</a:t>
              </a:r>
            </a:p>
          </p:txBody>
        </p:sp>
        <p:sp>
          <p:nvSpPr>
            <p:cNvPr id="318" name="Shape 318"/>
            <p:cNvSpPr/>
            <p:nvPr/>
          </p:nvSpPr>
          <p:spPr>
            <a:xfrm>
              <a:off x="6376108" y="1554541"/>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9" name="Shape 319"/>
            <p:cNvSpPr/>
            <p:nvPr/>
          </p:nvSpPr>
          <p:spPr>
            <a:xfrm>
              <a:off x="6562493"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0" name="Shape 320"/>
            <p:cNvSpPr txBox="1"/>
            <p:nvPr/>
          </p:nvSpPr>
          <p:spPr>
            <a:xfrm>
              <a:off x="6593692"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Texas</a:t>
              </a:r>
            </a:p>
          </p:txBody>
        </p:sp>
        <p:sp>
          <p:nvSpPr>
            <p:cNvPr id="321" name="Shape 321"/>
            <p:cNvSpPr/>
            <p:nvPr/>
          </p:nvSpPr>
          <p:spPr>
            <a:xfrm>
              <a:off x="4325875" y="3107593"/>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2" name="Shape 322"/>
            <p:cNvSpPr/>
            <p:nvPr/>
          </p:nvSpPr>
          <p:spPr>
            <a:xfrm>
              <a:off x="4512260"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3" name="Shape 323"/>
            <p:cNvSpPr txBox="1"/>
            <p:nvPr/>
          </p:nvSpPr>
          <p:spPr>
            <a:xfrm>
              <a:off x="4543457"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Austin</a:t>
              </a:r>
            </a:p>
          </p:txBody>
        </p:sp>
        <p:sp>
          <p:nvSpPr>
            <p:cNvPr id="324" name="Shape 324"/>
            <p:cNvSpPr/>
            <p:nvPr/>
          </p:nvSpPr>
          <p:spPr>
            <a:xfrm>
              <a:off x="6376108" y="3107593"/>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5" name="Shape 325"/>
            <p:cNvSpPr/>
            <p:nvPr/>
          </p:nvSpPr>
          <p:spPr>
            <a:xfrm>
              <a:off x="6562493"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6" name="Shape 326"/>
            <p:cNvSpPr txBox="1"/>
            <p:nvPr/>
          </p:nvSpPr>
          <p:spPr>
            <a:xfrm>
              <a:off x="6593692"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Houston</a:t>
              </a:r>
            </a:p>
          </p:txBody>
        </p:sp>
        <p:sp>
          <p:nvSpPr>
            <p:cNvPr id="327" name="Shape 327"/>
            <p:cNvSpPr/>
            <p:nvPr/>
          </p:nvSpPr>
          <p:spPr>
            <a:xfrm>
              <a:off x="8426342" y="3107593"/>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8" name="Shape 328"/>
            <p:cNvSpPr/>
            <p:nvPr/>
          </p:nvSpPr>
          <p:spPr>
            <a:xfrm>
              <a:off x="8612728"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9" name="Shape 329"/>
            <p:cNvSpPr txBox="1"/>
            <p:nvPr/>
          </p:nvSpPr>
          <p:spPr>
            <a:xfrm>
              <a:off x="8643925"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Dallas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ctrTitle"/>
          </p:nvPr>
        </p:nvSpPr>
        <p:spPr>
          <a:xfrm>
            <a:off x="27325" y="1583350"/>
            <a:ext cx="9116700" cy="11598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Raleway"/>
              <a:buNone/>
            </a:pPr>
            <a:r>
              <a:rPr lang="en" sz="7200" b="0" i="0" u="none" strike="noStrike" cap="none">
                <a:solidFill>
                  <a:srgbClr val="7ECEFD"/>
                </a:solidFill>
                <a:latin typeface="Raleway"/>
                <a:ea typeface="Raleway"/>
                <a:cs typeface="Raleway"/>
                <a:sym typeface="Raleway"/>
              </a:rPr>
              <a:t>2.</a:t>
            </a:r>
          </a:p>
          <a:p>
            <a:pPr marL="0" marR="0" lvl="0" indent="0" algn="ctr" rtl="0">
              <a:lnSpc>
                <a:spcPct val="100000"/>
              </a:lnSpc>
              <a:spcBef>
                <a:spcPts val="0"/>
              </a:spcBef>
              <a:spcAft>
                <a:spcPts val="0"/>
              </a:spcAft>
              <a:buClr>
                <a:srgbClr val="FFFFFF"/>
              </a:buClr>
              <a:buSzPct val="25000"/>
              <a:buFont typeface="Raleway"/>
              <a:buNone/>
            </a:pPr>
            <a:r>
              <a:rPr lang="en" sz="4800">
                <a:solidFill>
                  <a:srgbClr val="FFFFFF"/>
                </a:solidFill>
                <a:latin typeface="Raleway"/>
                <a:ea typeface="Raleway"/>
                <a:cs typeface="Raleway"/>
                <a:sym typeface="Raleway"/>
              </a:rPr>
              <a:t>Dashboard</a:t>
            </a:r>
          </a:p>
        </p:txBody>
      </p:sp>
      <p:sp>
        <p:nvSpPr>
          <p:cNvPr id="335" name="Shape 335"/>
          <p:cNvSpPr txBox="1">
            <a:spLocks noGrp="1"/>
          </p:cNvSpPr>
          <p:nvPr>
            <p:ph type="subTitle" idx="1"/>
          </p:nvPr>
        </p:nvSpPr>
        <p:spPr>
          <a:xfrm>
            <a:off x="27200" y="2840050"/>
            <a:ext cx="9116700" cy="78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Lato"/>
              <a:buNone/>
            </a:pPr>
            <a:r>
              <a:rPr lang="en" sz="2400" b="1" i="0" u="none" strike="noStrike" cap="none">
                <a:solidFill>
                  <a:srgbClr val="FFFFFF"/>
                </a:solidFill>
                <a:latin typeface="Lato"/>
                <a:ea typeface="Lato"/>
                <a:cs typeface="Lato"/>
                <a:sym typeface="Lato"/>
              </a:rPr>
              <a:t>Business Intelligence</a:t>
            </a:r>
          </a:p>
        </p:txBody>
      </p:sp>
      <p:pic>
        <p:nvPicPr>
          <p:cNvPr id="336" name="Shape 336"/>
          <p:cNvPicPr preferRelativeResize="0"/>
          <p:nvPr/>
        </p:nvPicPr>
        <p:blipFill rotWithShape="1">
          <a:blip r:embed="rId3">
            <a:alphaModFix/>
          </a:blip>
          <a:srcRect/>
          <a:stretch/>
        </p:blipFill>
        <p:spPr>
          <a:xfrm>
            <a:off x="6918875" y="2743150"/>
            <a:ext cx="1131624" cy="881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Shape 341"/>
          <p:cNvPicPr preferRelativeResize="0"/>
          <p:nvPr/>
        </p:nvPicPr>
        <p:blipFill>
          <a:blip r:embed="rId3">
            <a:alphaModFix/>
          </a:blip>
          <a:stretch>
            <a:fillRect/>
          </a:stretch>
        </p:blipFill>
        <p:spPr>
          <a:xfrm>
            <a:off x="6803000" y="2173912"/>
            <a:ext cx="2095500" cy="2257425"/>
          </a:xfrm>
          <a:prstGeom prst="rect">
            <a:avLst/>
          </a:prstGeom>
          <a:noFill/>
          <a:ln>
            <a:noFill/>
          </a:ln>
        </p:spPr>
      </p:pic>
      <p:sp>
        <p:nvSpPr>
          <p:cNvPr id="342" name="Shape 342"/>
          <p:cNvSpPr txBox="1">
            <a:spLocks noGrp="1"/>
          </p:cNvSpPr>
          <p:nvPr>
            <p:ph type="body" idx="1"/>
          </p:nvPr>
        </p:nvSpPr>
        <p:spPr>
          <a:xfrm>
            <a:off x="381675" y="2144787"/>
            <a:ext cx="6195900" cy="2315700"/>
          </a:xfrm>
          <a:prstGeom prst="rect">
            <a:avLst/>
          </a:prstGeom>
          <a:noFill/>
          <a:ln>
            <a:noFill/>
          </a:ln>
        </p:spPr>
        <p:txBody>
          <a:bodyPr lIns="91425" tIns="91425" rIns="91425" bIns="91425" anchor="t" anchorCtr="0">
            <a:noAutofit/>
          </a:bodyPr>
          <a:lstStyle/>
          <a:p>
            <a:pPr marL="0" marR="0" lvl="0" indent="0" rtl="0">
              <a:lnSpc>
                <a:spcPct val="154000"/>
              </a:lnSpc>
              <a:spcBef>
                <a:spcPts val="0"/>
              </a:spcBef>
              <a:spcAft>
                <a:spcPts val="0"/>
              </a:spcAft>
              <a:buClr>
                <a:schemeClr val="dk1"/>
              </a:buClr>
              <a:buSzPct val="25000"/>
              <a:buFont typeface="Arial"/>
              <a:buNone/>
            </a:pPr>
            <a:r>
              <a:rPr lang="en" sz="2400" b="0" i="1" u="none" strike="noStrike" cap="none">
                <a:solidFill>
                  <a:srgbClr val="677480"/>
                </a:solidFill>
                <a:latin typeface="Lato"/>
                <a:ea typeface="Lato"/>
                <a:cs typeface="Lato"/>
                <a:sym typeface="Lato"/>
              </a:rPr>
              <a:t>“BI is a data analysis process aimed at boosting business performance by helping corporate executives and other end users make more informed decisions”</a:t>
            </a:r>
          </a:p>
        </p:txBody>
      </p:sp>
      <p:sp>
        <p:nvSpPr>
          <p:cNvPr id="343" name="Shape 343"/>
          <p:cNvSpPr txBox="1"/>
          <p:nvPr/>
        </p:nvSpPr>
        <p:spPr>
          <a:xfrm>
            <a:off x="1277850" y="148975"/>
            <a:ext cx="8857500" cy="133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b="0" i="0" u="none" strike="noStrike" cap="none">
                <a:solidFill>
                  <a:schemeClr val="accent1"/>
                </a:solidFill>
                <a:latin typeface="Georgia"/>
                <a:ea typeface="Georgia"/>
                <a:cs typeface="Georgia"/>
                <a:sym typeface="Georgia"/>
              </a:rPr>
              <a:t>What is Business Intelligence?</a:t>
            </a:r>
          </a:p>
        </p:txBody>
      </p:sp>
      <p:sp>
        <p:nvSpPr>
          <p:cNvPr id="344" name="Shape 344"/>
          <p:cNvSpPr txBox="1"/>
          <p:nvPr/>
        </p:nvSpPr>
        <p:spPr>
          <a:xfrm>
            <a:off x="7435075" y="4748325"/>
            <a:ext cx="1593900" cy="345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hlink"/>
              </a:buClr>
              <a:buSzPct val="25000"/>
              <a:buFont typeface="Lato"/>
              <a:buNone/>
            </a:pPr>
            <a:r>
              <a:rPr lang="en" sz="1200" b="0" i="0" u="sng" strike="noStrike" cap="none">
                <a:solidFill>
                  <a:schemeClr val="hlink"/>
                </a:solidFill>
                <a:latin typeface="Lato"/>
                <a:ea typeface="Lato"/>
                <a:cs typeface="Lato"/>
                <a:sym typeface="Lato"/>
                <a:hlinkClick r:id="rId4"/>
              </a:rPr>
              <a:t>www.techtarget.com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ctrTitle" idx="4294967295"/>
          </p:nvPr>
        </p:nvSpPr>
        <p:spPr>
          <a:xfrm>
            <a:off x="320625" y="0"/>
            <a:ext cx="6650400" cy="5859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a:solidFill>
                  <a:schemeClr val="accent1"/>
                </a:solidFill>
                <a:latin typeface="Georgia"/>
                <a:ea typeface="Georgia"/>
                <a:cs typeface="Georgia"/>
                <a:sym typeface="Georgia"/>
              </a:rPr>
              <a:t>Executive Dashboard</a:t>
            </a:r>
          </a:p>
        </p:txBody>
      </p:sp>
      <p:pic>
        <p:nvPicPr>
          <p:cNvPr id="350" name="Shape 350"/>
          <p:cNvPicPr preferRelativeResize="0"/>
          <p:nvPr/>
        </p:nvPicPr>
        <p:blipFill>
          <a:blip r:embed="rId3">
            <a:alphaModFix/>
          </a:blip>
          <a:stretch>
            <a:fillRect/>
          </a:stretch>
        </p:blipFill>
        <p:spPr>
          <a:xfrm>
            <a:off x="395650" y="585900"/>
            <a:ext cx="8107375" cy="443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Shape 355"/>
          <p:cNvPicPr preferRelativeResize="0"/>
          <p:nvPr/>
        </p:nvPicPr>
        <p:blipFill>
          <a:blip r:embed="rId3">
            <a:alphaModFix/>
          </a:blip>
          <a:stretch>
            <a:fillRect/>
          </a:stretch>
        </p:blipFill>
        <p:spPr>
          <a:xfrm>
            <a:off x="152400" y="550200"/>
            <a:ext cx="8839199" cy="4419400"/>
          </a:xfrm>
          <a:prstGeom prst="rect">
            <a:avLst/>
          </a:prstGeom>
          <a:noFill/>
          <a:ln>
            <a:noFill/>
          </a:ln>
        </p:spPr>
      </p:pic>
      <p:sp>
        <p:nvSpPr>
          <p:cNvPr id="356" name="Shape 356"/>
          <p:cNvSpPr txBox="1">
            <a:spLocks noGrp="1"/>
          </p:cNvSpPr>
          <p:nvPr>
            <p:ph type="ctrTitle" idx="4294967295"/>
          </p:nvPr>
        </p:nvSpPr>
        <p:spPr>
          <a:xfrm>
            <a:off x="409150" y="31200"/>
            <a:ext cx="6650400" cy="599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a:solidFill>
                  <a:schemeClr val="accent1"/>
                </a:solidFill>
                <a:latin typeface="Georgia"/>
                <a:ea typeface="Georgia"/>
                <a:cs typeface="Georgia"/>
                <a:sym typeface="Georgia"/>
              </a:rPr>
              <a:t>Sales Manager Dashboard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ctrTitle" idx="4294967295"/>
          </p:nvPr>
        </p:nvSpPr>
        <p:spPr>
          <a:xfrm>
            <a:off x="409150" y="31200"/>
            <a:ext cx="6650400" cy="599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a:solidFill>
                  <a:schemeClr val="accent1"/>
                </a:solidFill>
                <a:latin typeface="Georgia"/>
                <a:ea typeface="Georgia"/>
                <a:cs typeface="Georgia"/>
                <a:sym typeface="Georgia"/>
              </a:rPr>
              <a:t>Salesperson Dashboard</a:t>
            </a:r>
          </a:p>
        </p:txBody>
      </p:sp>
      <p:pic>
        <p:nvPicPr>
          <p:cNvPr id="362" name="Shape 362"/>
          <p:cNvPicPr preferRelativeResize="0"/>
          <p:nvPr/>
        </p:nvPicPr>
        <p:blipFill>
          <a:blip r:embed="rId3">
            <a:alphaModFix/>
          </a:blip>
          <a:stretch>
            <a:fillRect/>
          </a:stretch>
        </p:blipFill>
        <p:spPr>
          <a:xfrm>
            <a:off x="562250" y="630600"/>
            <a:ext cx="7816502" cy="4396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ctrTitle" idx="4294967295"/>
          </p:nvPr>
        </p:nvSpPr>
        <p:spPr>
          <a:xfrm>
            <a:off x="431275" y="31300"/>
            <a:ext cx="6650400" cy="5721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Heat Map</a:t>
            </a:r>
          </a:p>
        </p:txBody>
      </p:sp>
      <p:pic>
        <p:nvPicPr>
          <p:cNvPr id="368" name="Shape 368"/>
          <p:cNvPicPr preferRelativeResize="0"/>
          <p:nvPr/>
        </p:nvPicPr>
        <p:blipFill>
          <a:blip r:embed="rId3">
            <a:alphaModFix/>
          </a:blip>
          <a:stretch>
            <a:fillRect/>
          </a:stretch>
        </p:blipFill>
        <p:spPr>
          <a:xfrm>
            <a:off x="431275" y="603300"/>
            <a:ext cx="8672100" cy="443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p:cNvPicPr preferRelativeResize="0"/>
          <p:nvPr/>
        </p:nvPicPr>
        <p:blipFill>
          <a:blip r:embed="rId3">
            <a:alphaModFix/>
          </a:blip>
          <a:stretch>
            <a:fillRect/>
          </a:stretch>
        </p:blipFill>
        <p:spPr>
          <a:xfrm>
            <a:off x="588524" y="705949"/>
            <a:ext cx="7765423" cy="4237925"/>
          </a:xfrm>
          <a:prstGeom prst="rect">
            <a:avLst/>
          </a:prstGeom>
          <a:noFill/>
          <a:ln>
            <a:noFill/>
          </a:ln>
        </p:spPr>
      </p:pic>
      <p:sp>
        <p:nvSpPr>
          <p:cNvPr id="374" name="Shape 374"/>
          <p:cNvSpPr txBox="1">
            <a:spLocks noGrp="1"/>
          </p:cNvSpPr>
          <p:nvPr>
            <p:ph type="ctrTitle" idx="4294967295"/>
          </p:nvPr>
        </p:nvSpPr>
        <p:spPr>
          <a:xfrm>
            <a:off x="431275" y="31300"/>
            <a:ext cx="6650400" cy="5721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Storyboard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108374" y="75150"/>
            <a:ext cx="8898400" cy="477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ctrTitle" idx="4294967295"/>
          </p:nvPr>
        </p:nvSpPr>
        <p:spPr>
          <a:xfrm>
            <a:off x="431275" y="31300"/>
            <a:ext cx="6650399"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i="0" u="none" strike="noStrike" cap="none">
                <a:solidFill>
                  <a:schemeClr val="accent1"/>
                </a:solidFill>
                <a:latin typeface="Georgia"/>
                <a:ea typeface="Georgia"/>
                <a:cs typeface="Georgia"/>
                <a:sym typeface="Georgia"/>
              </a:rPr>
              <a:t>Forever Collectibles?</a:t>
            </a:r>
          </a:p>
        </p:txBody>
      </p:sp>
      <p:sp>
        <p:nvSpPr>
          <p:cNvPr id="104" name="Shape 104"/>
          <p:cNvSpPr txBox="1">
            <a:spLocks noGrp="1"/>
          </p:cNvSpPr>
          <p:nvPr>
            <p:ph type="body" idx="4294967295"/>
          </p:nvPr>
        </p:nvSpPr>
        <p:spPr>
          <a:xfrm>
            <a:off x="431275" y="1104433"/>
            <a:ext cx="6987298" cy="177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7480"/>
              </a:buClr>
              <a:buSzPct val="25000"/>
              <a:buFont typeface="Lato"/>
              <a:buNone/>
            </a:pPr>
            <a:r>
              <a:rPr lang="en" sz="1800" b="1" i="0" u="none" strike="noStrike" cap="none">
                <a:solidFill>
                  <a:srgbClr val="333333"/>
                </a:solidFill>
                <a:latin typeface="Lato"/>
                <a:ea typeface="Lato"/>
                <a:cs typeface="Lato"/>
                <a:sym typeface="Lato"/>
              </a:rPr>
              <a:t>Leading manufacturer of sports and entertainment merchandise. </a:t>
            </a:r>
          </a:p>
          <a:p>
            <a:pPr marL="0" marR="0" lvl="0" indent="0" algn="l" rtl="0">
              <a:lnSpc>
                <a:spcPct val="100000"/>
              </a:lnSpc>
              <a:spcBef>
                <a:spcPts val="0"/>
              </a:spcBef>
              <a:spcAft>
                <a:spcPts val="0"/>
              </a:spcAft>
              <a:buClr>
                <a:srgbClr val="677480"/>
              </a:buClr>
              <a:buSzPct val="25000"/>
              <a:buFont typeface="Lato"/>
              <a:buNone/>
            </a:pPr>
            <a:endParaRPr sz="1800" b="0" i="0" u="none" strike="noStrike" cap="none">
              <a:solidFill>
                <a:srgbClr val="333333"/>
              </a:solidFill>
              <a:latin typeface="Lato"/>
              <a:ea typeface="Lato"/>
              <a:cs typeface="Lato"/>
              <a:sym typeface="Lato"/>
            </a:endParaRPr>
          </a:p>
          <a:p>
            <a:pPr marL="457200" marR="0" lvl="0" indent="-342900" algn="l" rtl="0">
              <a:lnSpc>
                <a:spcPct val="100000"/>
              </a:lnSpc>
              <a:spcBef>
                <a:spcPts val="0"/>
              </a:spcBef>
              <a:spcAft>
                <a:spcPts val="0"/>
              </a:spcAft>
              <a:buClr>
                <a:srgbClr val="333333"/>
              </a:buClr>
              <a:buSzPct val="100000"/>
              <a:buFont typeface="Lato"/>
              <a:buChar char="▷"/>
            </a:pPr>
            <a:r>
              <a:rPr lang="en" sz="1800" b="0" i="0" u="none" strike="noStrike" cap="none">
                <a:solidFill>
                  <a:srgbClr val="333333"/>
                </a:solidFill>
                <a:latin typeface="Lato"/>
                <a:ea typeface="Lato"/>
                <a:cs typeface="Lato"/>
                <a:sym typeface="Lato"/>
              </a:rPr>
              <a:t>How the business works:</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Major sports licenses </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Powerful infrastructure </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Broad variety of products</a:t>
            </a:r>
          </a:p>
          <a:p>
            <a:pPr marL="0" marR="0" lvl="0" indent="0" algn="l" rtl="0">
              <a:lnSpc>
                <a:spcPct val="100000"/>
              </a:lnSpc>
              <a:spcBef>
                <a:spcPts val="0"/>
              </a:spcBef>
              <a:spcAft>
                <a:spcPts val="0"/>
              </a:spcAft>
              <a:buClr>
                <a:srgbClr val="677480"/>
              </a:buClr>
              <a:buSzPct val="25000"/>
              <a:buFont typeface="Lato"/>
              <a:buNone/>
            </a:pPr>
            <a:endParaRPr sz="1800" b="0" i="0" u="none" strike="noStrike" cap="none">
              <a:solidFill>
                <a:srgbClr val="333333"/>
              </a:solidFill>
              <a:latin typeface="Lato"/>
              <a:ea typeface="Lato"/>
              <a:cs typeface="Lato"/>
              <a:sym typeface="Lato"/>
            </a:endParaRPr>
          </a:p>
          <a:p>
            <a:pPr marL="457200" marR="0" lvl="0" indent="-342900" algn="l" rtl="0">
              <a:lnSpc>
                <a:spcPct val="100000"/>
              </a:lnSpc>
              <a:spcBef>
                <a:spcPts val="0"/>
              </a:spcBef>
              <a:spcAft>
                <a:spcPts val="0"/>
              </a:spcAft>
              <a:buClr>
                <a:srgbClr val="333333"/>
              </a:buClr>
              <a:buSzPct val="100000"/>
              <a:buFont typeface="Lato"/>
              <a:buChar char="▷"/>
            </a:pPr>
            <a:r>
              <a:rPr lang="en" sz="1800" b="0" i="0" u="none" strike="noStrike" cap="none">
                <a:solidFill>
                  <a:srgbClr val="333333"/>
                </a:solidFill>
                <a:latin typeface="Lato"/>
                <a:ea typeface="Lato"/>
                <a:cs typeface="Lato"/>
                <a:sym typeface="Lato"/>
              </a:rPr>
              <a:t> The key to success for Forever Collectibles’ are:</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Bring fresh designs</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Initiate manufacturing techniques </a:t>
            </a:r>
          </a:p>
        </p:txBody>
      </p:sp>
      <p:pic>
        <p:nvPicPr>
          <p:cNvPr id="105" name="Shape 105"/>
          <p:cNvPicPr preferRelativeResize="0"/>
          <p:nvPr/>
        </p:nvPicPr>
        <p:blipFill rotWithShape="1">
          <a:blip r:embed="rId3">
            <a:alphaModFix amt="76000"/>
          </a:blip>
          <a:srcRect/>
          <a:stretch/>
        </p:blipFill>
        <p:spPr>
          <a:xfrm rot="5400000">
            <a:off x="5709623" y="1635149"/>
            <a:ext cx="5069524" cy="1799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ctrTitle"/>
          </p:nvPr>
        </p:nvSpPr>
        <p:spPr>
          <a:xfrm>
            <a:off x="27325" y="1583350"/>
            <a:ext cx="9116700" cy="11598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Raleway"/>
              <a:buNone/>
            </a:pPr>
            <a:r>
              <a:rPr lang="en" sz="7200">
                <a:solidFill>
                  <a:srgbClr val="7ECEFD"/>
                </a:solidFill>
                <a:latin typeface="Raleway"/>
                <a:ea typeface="Raleway"/>
                <a:cs typeface="Raleway"/>
                <a:sym typeface="Raleway"/>
              </a:rPr>
              <a:t>3</a:t>
            </a:r>
            <a:r>
              <a:rPr lang="en" sz="7200" b="0" i="0" u="none" strike="noStrike" cap="none">
                <a:solidFill>
                  <a:srgbClr val="7ECEFD"/>
                </a:solidFill>
                <a:latin typeface="Raleway"/>
                <a:ea typeface="Raleway"/>
                <a:cs typeface="Raleway"/>
                <a:sym typeface="Raleway"/>
              </a:rPr>
              <a:t>.</a:t>
            </a:r>
          </a:p>
          <a:p>
            <a:pPr marL="0" marR="0" lvl="0" indent="0" algn="ctr" rtl="0">
              <a:lnSpc>
                <a:spcPct val="100000"/>
              </a:lnSpc>
              <a:spcBef>
                <a:spcPts val="0"/>
              </a:spcBef>
              <a:spcAft>
                <a:spcPts val="0"/>
              </a:spcAft>
              <a:buClr>
                <a:srgbClr val="FFFFFF"/>
              </a:buClr>
              <a:buSzPct val="25000"/>
              <a:buFont typeface="Raleway"/>
              <a:buNone/>
            </a:pPr>
            <a:r>
              <a:rPr lang="en" sz="4800">
                <a:solidFill>
                  <a:srgbClr val="FFFFFF"/>
                </a:solidFill>
                <a:latin typeface="Raleway"/>
                <a:ea typeface="Raleway"/>
                <a:cs typeface="Raleway"/>
                <a:sym typeface="Raleway"/>
              </a:rPr>
              <a:t>Demo</a:t>
            </a:r>
          </a:p>
        </p:txBody>
      </p:sp>
      <p:sp>
        <p:nvSpPr>
          <p:cNvPr id="385" name="Shape 385"/>
          <p:cNvSpPr txBox="1">
            <a:spLocks noGrp="1"/>
          </p:cNvSpPr>
          <p:nvPr>
            <p:ph type="subTitle" idx="1"/>
          </p:nvPr>
        </p:nvSpPr>
        <p:spPr>
          <a:xfrm>
            <a:off x="27200" y="2840050"/>
            <a:ext cx="9116700" cy="78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Lato"/>
              <a:buNone/>
            </a:pPr>
            <a:r>
              <a:rPr lang="en" sz="2400" b="1" i="0" u="none" strike="noStrike" cap="none">
                <a:solidFill>
                  <a:srgbClr val="FFFFFF"/>
                </a:solidFill>
                <a:latin typeface="Lato"/>
                <a:ea typeface="Lato"/>
                <a:cs typeface="Lato"/>
                <a:sym typeface="Lato"/>
              </a:rPr>
              <a:t>Business Intelligence</a:t>
            </a:r>
          </a:p>
        </p:txBody>
      </p:sp>
      <p:pic>
        <p:nvPicPr>
          <p:cNvPr id="386" name="Shape 386"/>
          <p:cNvPicPr preferRelativeResize="0"/>
          <p:nvPr/>
        </p:nvPicPr>
        <p:blipFill rotWithShape="1">
          <a:blip r:embed="rId3">
            <a:alphaModFix/>
          </a:blip>
          <a:srcRect/>
          <a:stretch/>
        </p:blipFill>
        <p:spPr>
          <a:xfrm>
            <a:off x="6918875" y="2743150"/>
            <a:ext cx="1131600" cy="881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Conclusion</a:t>
            </a:r>
          </a:p>
        </p:txBody>
      </p:sp>
      <p:sp>
        <p:nvSpPr>
          <p:cNvPr id="392" name="Shape 392"/>
          <p:cNvSpPr txBox="1">
            <a:spLocks noGrp="1"/>
          </p:cNvSpPr>
          <p:nvPr>
            <p:ph type="body" idx="4294967295"/>
          </p:nvPr>
        </p:nvSpPr>
        <p:spPr>
          <a:xfrm>
            <a:off x="431275" y="1140500"/>
            <a:ext cx="8510100" cy="3309300"/>
          </a:xfrm>
          <a:prstGeom prst="rect">
            <a:avLst/>
          </a:prstGeom>
          <a:noFill/>
          <a:ln>
            <a:noFill/>
          </a:ln>
        </p:spPr>
        <p:txBody>
          <a:bodyPr lIns="91425" tIns="91425" rIns="91425" bIns="91425" anchor="t" anchorCtr="0">
            <a:noAutofit/>
          </a:bodyPr>
          <a:lstStyle/>
          <a:p>
            <a:pPr marL="457200" marR="0" lvl="0" indent="-342900" algn="l" rtl="0">
              <a:lnSpc>
                <a:spcPct val="150000"/>
              </a:lnSpc>
              <a:spcBef>
                <a:spcPts val="0"/>
              </a:spcBef>
              <a:spcAft>
                <a:spcPts val="0"/>
              </a:spcAft>
              <a:buClr>
                <a:srgbClr val="333333"/>
              </a:buClr>
              <a:buSzPct val="100000"/>
              <a:buFont typeface="Lato"/>
              <a:buChar char="▷"/>
            </a:pPr>
            <a:r>
              <a:rPr lang="en" sz="1800">
                <a:solidFill>
                  <a:srgbClr val="333333"/>
                </a:solidFill>
                <a:latin typeface="Lato"/>
                <a:ea typeface="Lato"/>
                <a:cs typeface="Lato"/>
                <a:sym typeface="Lato"/>
              </a:rPr>
              <a:t>The Company prior to this had no exposure to derive analytics over the data.</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Improved Sales Information</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Immediate access to key metrics reports.</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Greater competitive advantage.</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Gain valuable insight into your customer behaviours</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Gain a better understanding of your business’s past, present &amp; future.</a:t>
            </a:r>
          </a:p>
          <a:p>
            <a:pPr marL="457200" marR="0" lvl="0" indent="-342900" algn="l" rtl="0">
              <a:lnSpc>
                <a:spcPct val="150000"/>
              </a:lnSpc>
              <a:spcBef>
                <a:spcPts val="0"/>
              </a:spcBef>
              <a:spcAft>
                <a:spcPts val="0"/>
              </a:spcAft>
              <a:buClr>
                <a:srgbClr val="333333"/>
              </a:buClr>
              <a:buSzPct val="100000"/>
              <a:buFont typeface="Lato"/>
              <a:buChar char="▷"/>
            </a:pPr>
            <a:r>
              <a:rPr lang="en" sz="1800">
                <a:solidFill>
                  <a:srgbClr val="333333"/>
                </a:solidFill>
                <a:latin typeface="Lato"/>
                <a:ea typeface="Lato"/>
                <a:cs typeface="Lato"/>
                <a:sym typeface="Lato"/>
              </a:rPr>
              <a:t>Better  Data Visualization</a:t>
            </a:r>
          </a:p>
          <a:p>
            <a:pPr marL="457200" marR="0" lvl="0" indent="-342900" algn="l" rtl="0">
              <a:lnSpc>
                <a:spcPct val="150000"/>
              </a:lnSpc>
              <a:spcBef>
                <a:spcPts val="0"/>
              </a:spcBef>
              <a:spcAft>
                <a:spcPts val="0"/>
              </a:spcAft>
              <a:buClr>
                <a:srgbClr val="333333"/>
              </a:buClr>
              <a:buSzPct val="100000"/>
              <a:buFont typeface="Lato"/>
              <a:buChar char="▷"/>
            </a:pPr>
            <a:r>
              <a:rPr lang="en" sz="1800">
                <a:solidFill>
                  <a:srgbClr val="333333"/>
                </a:solidFill>
                <a:latin typeface="Lato"/>
                <a:ea typeface="Lato"/>
                <a:cs typeface="Lato"/>
                <a:sym typeface="Lato"/>
              </a:rPr>
              <a:t>Sales Intelligence.</a:t>
            </a:r>
          </a:p>
          <a:p>
            <a:pPr lvl="0" indent="0" rtl="0">
              <a:lnSpc>
                <a:spcPct val="150000"/>
              </a:lnSpc>
              <a:spcBef>
                <a:spcPts val="0"/>
              </a:spcBef>
              <a:buNone/>
            </a:pPr>
            <a:endParaRPr sz="1800">
              <a:solidFill>
                <a:srgbClr val="333333"/>
              </a:solidFill>
              <a:latin typeface="Lato"/>
              <a:ea typeface="Lato"/>
              <a:cs typeface="Lato"/>
              <a:sym typeface="Lato"/>
            </a:endParaRPr>
          </a:p>
          <a:p>
            <a:pPr marL="0" lvl="0" indent="0" rtl="0">
              <a:lnSpc>
                <a:spcPct val="150000"/>
              </a:lnSpc>
              <a:spcBef>
                <a:spcPts val="0"/>
              </a:spcBef>
              <a:buNone/>
            </a:pPr>
            <a:endParaRPr sz="1800">
              <a:solidFill>
                <a:srgbClr val="333333"/>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ctrTitle" idx="4294967295"/>
          </p:nvPr>
        </p:nvSpPr>
        <p:spPr>
          <a:xfrm>
            <a:off x="916025" y="726093"/>
            <a:ext cx="5561100" cy="1159873"/>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4800" b="0" i="0" u="none" strike="noStrike" cap="none">
                <a:solidFill>
                  <a:srgbClr val="7ECEFD"/>
                </a:solidFill>
                <a:latin typeface="Raleway"/>
                <a:ea typeface="Raleway"/>
                <a:cs typeface="Raleway"/>
                <a:sym typeface="Raleway"/>
              </a:rPr>
              <a:t>Thanks!</a:t>
            </a:r>
          </a:p>
        </p:txBody>
      </p:sp>
      <p:sp>
        <p:nvSpPr>
          <p:cNvPr id="398" name="Shape 398"/>
          <p:cNvSpPr txBox="1">
            <a:spLocks noGrp="1"/>
          </p:cNvSpPr>
          <p:nvPr>
            <p:ph type="subTitle" idx="4294967295"/>
          </p:nvPr>
        </p:nvSpPr>
        <p:spPr>
          <a:xfrm>
            <a:off x="916025" y="1754211"/>
            <a:ext cx="55611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7480"/>
              </a:buClr>
              <a:buSzPct val="25000"/>
              <a:buFont typeface="Lato"/>
              <a:buNone/>
            </a:pPr>
            <a:r>
              <a:rPr lang="en" sz="3600" b="1" i="0" u="none" strike="noStrike" cap="none">
                <a:solidFill>
                  <a:srgbClr val="FFFFFF"/>
                </a:solidFill>
                <a:latin typeface="Lato"/>
                <a:ea typeface="Lato"/>
                <a:cs typeface="Lato"/>
                <a:sym typeface="Lato"/>
              </a:rPr>
              <a:t>Any questions?</a:t>
            </a:r>
          </a:p>
        </p:txBody>
      </p:sp>
      <p:pic>
        <p:nvPicPr>
          <p:cNvPr id="399" name="Shape 399"/>
          <p:cNvPicPr preferRelativeResize="0"/>
          <p:nvPr/>
        </p:nvPicPr>
        <p:blipFill rotWithShape="1">
          <a:blip r:embed="rId3">
            <a:alphaModFix/>
          </a:blip>
          <a:srcRect/>
          <a:stretch/>
        </p:blipFill>
        <p:spPr>
          <a:xfrm>
            <a:off x="6399873" y="2539025"/>
            <a:ext cx="2242999" cy="2242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idx="4294967295"/>
          </p:nvPr>
        </p:nvSpPr>
        <p:spPr>
          <a:xfrm>
            <a:off x="431275" y="31300"/>
            <a:ext cx="6650400"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Company Profile</a:t>
            </a:r>
          </a:p>
        </p:txBody>
      </p:sp>
      <p:sp>
        <p:nvSpPr>
          <p:cNvPr id="111" name="Shape 111"/>
          <p:cNvSpPr txBox="1">
            <a:spLocks noGrp="1"/>
          </p:cNvSpPr>
          <p:nvPr>
            <p:ph type="body" idx="4294967295"/>
          </p:nvPr>
        </p:nvSpPr>
        <p:spPr>
          <a:xfrm>
            <a:off x="431275" y="1104425"/>
            <a:ext cx="8510100" cy="3806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7480"/>
              </a:buClr>
              <a:buSzPct val="25000"/>
              <a:buFont typeface="Lato"/>
              <a:buNone/>
            </a:pPr>
            <a:r>
              <a:rPr lang="en" sz="1800" b="1" i="0" u="none" strike="noStrike" cap="none">
                <a:solidFill>
                  <a:srgbClr val="333333"/>
                </a:solidFill>
                <a:latin typeface="Lato"/>
                <a:ea typeface="Lato"/>
                <a:cs typeface="Lato"/>
                <a:sym typeface="Lato"/>
              </a:rPr>
              <a:t>Leading manufacturer of sports and entertainment merchandise. </a:t>
            </a:r>
          </a:p>
          <a:p>
            <a:pPr marL="0" marR="0" lvl="0" indent="0" algn="l" rtl="0">
              <a:lnSpc>
                <a:spcPct val="100000"/>
              </a:lnSpc>
              <a:spcBef>
                <a:spcPts val="0"/>
              </a:spcBef>
              <a:spcAft>
                <a:spcPts val="0"/>
              </a:spcAft>
              <a:buClr>
                <a:srgbClr val="677480"/>
              </a:buClr>
              <a:buSzPct val="25000"/>
              <a:buFont typeface="Lato"/>
              <a:buNone/>
            </a:pPr>
            <a:endParaRPr sz="1800" b="0" i="0" u="none" strike="noStrike" cap="none">
              <a:solidFill>
                <a:srgbClr val="333333"/>
              </a:solidFill>
              <a:latin typeface="Lato"/>
              <a:ea typeface="Lato"/>
              <a:cs typeface="Lato"/>
              <a:sym typeface="Lato"/>
            </a:endParaRPr>
          </a:p>
          <a:p>
            <a:pPr marL="457200" lvl="0" indent="-342900" rtl="0">
              <a:lnSpc>
                <a:spcPct val="115000"/>
              </a:lnSpc>
              <a:spcBef>
                <a:spcPts val="0"/>
              </a:spcBef>
              <a:buClr>
                <a:srgbClr val="333333"/>
              </a:buClr>
              <a:buSzPct val="100000"/>
              <a:buFont typeface="Lato"/>
              <a:buChar char="▷"/>
            </a:pPr>
            <a:r>
              <a:rPr lang="en" sz="1800">
                <a:solidFill>
                  <a:schemeClr val="dk1"/>
                </a:solidFill>
                <a:latin typeface="Lato"/>
                <a:ea typeface="Lato"/>
                <a:cs typeface="Lato"/>
                <a:sym typeface="Lato"/>
              </a:rPr>
              <a:t>Forever Collectibles is also know an “Team Beans” is a privately owned and operated LLC with their headquarters in Somerset, NJ.</a:t>
            </a:r>
          </a:p>
          <a:p>
            <a:pPr marL="457200" lvl="0" indent="-342900" rtl="0">
              <a:lnSpc>
                <a:spcPct val="115000"/>
              </a:lnSpc>
              <a:spcBef>
                <a:spcPts val="0"/>
              </a:spcBef>
              <a:buClr>
                <a:schemeClr val="dk1"/>
              </a:buClr>
              <a:buSzPct val="100000"/>
              <a:buFont typeface="Arial"/>
              <a:buChar char="▷"/>
            </a:pPr>
            <a:r>
              <a:rPr lang="en" sz="1800">
                <a:solidFill>
                  <a:schemeClr val="dk1"/>
                </a:solidFill>
              </a:rPr>
              <a:t>FC was established in 1998 in Montclair, NJ.</a:t>
            </a:r>
          </a:p>
          <a:p>
            <a:pPr marL="457200" lvl="0" indent="-342900" rtl="0">
              <a:lnSpc>
                <a:spcPct val="115000"/>
              </a:lnSpc>
              <a:spcBef>
                <a:spcPts val="0"/>
              </a:spcBef>
              <a:buClr>
                <a:schemeClr val="dk1"/>
              </a:buClr>
              <a:buSzPct val="100000"/>
              <a:buFont typeface="Arial"/>
              <a:buChar char="▷"/>
            </a:pPr>
            <a:r>
              <a:rPr lang="en" sz="1800">
                <a:solidFill>
                  <a:schemeClr val="dk1"/>
                </a:solidFill>
              </a:rPr>
              <a:t>FC is one of the most innovative companies in the sports collectible industry with products for NFL, NHL, MLB, NCAA Colleges and universities.</a:t>
            </a:r>
          </a:p>
          <a:p>
            <a:pPr marL="457200" lvl="0" indent="-342900" rtl="0">
              <a:lnSpc>
                <a:spcPct val="115000"/>
              </a:lnSpc>
              <a:spcBef>
                <a:spcPts val="0"/>
              </a:spcBef>
              <a:buClr>
                <a:schemeClr val="dk1"/>
              </a:buClr>
              <a:buSzPct val="100000"/>
              <a:buFont typeface="Arial"/>
              <a:buChar char="▷"/>
            </a:pPr>
            <a:r>
              <a:rPr lang="en" sz="1800">
                <a:solidFill>
                  <a:schemeClr val="dk1"/>
                </a:solidFill>
              </a:rPr>
              <a:t>FC design, manufacture and market their products in US, UK and Canada.</a:t>
            </a:r>
          </a:p>
          <a:p>
            <a:pPr marL="457200" lvl="0" indent="-342900" rtl="0">
              <a:lnSpc>
                <a:spcPct val="115000"/>
              </a:lnSpc>
              <a:spcBef>
                <a:spcPts val="0"/>
              </a:spcBef>
              <a:buClr>
                <a:schemeClr val="dk1"/>
              </a:buClr>
              <a:buSzPct val="100000"/>
              <a:buFont typeface="Arial"/>
              <a:buChar char="▷"/>
            </a:pPr>
            <a:r>
              <a:rPr lang="en" sz="1800">
                <a:solidFill>
                  <a:schemeClr val="dk1"/>
                </a:solidFill>
              </a:rPr>
              <a:t>The company's products ranges from championship trophies to commemorative bobbleheads, holiday ornaments, reusable bags, slippers, hats, Jackets, ugly sweaters and gnomes.</a:t>
            </a:r>
          </a:p>
        </p:txBody>
      </p:sp>
      <p:pic>
        <p:nvPicPr>
          <p:cNvPr id="112" name="Shape 112"/>
          <p:cNvPicPr preferRelativeResize="0"/>
          <p:nvPr/>
        </p:nvPicPr>
        <p:blipFill>
          <a:blip r:embed="rId3">
            <a:alphaModFix/>
          </a:blip>
          <a:stretch>
            <a:fillRect/>
          </a:stretch>
        </p:blipFill>
        <p:spPr>
          <a:xfrm>
            <a:off x="6275274" y="369039"/>
            <a:ext cx="1883074" cy="49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753499" y="3000775"/>
            <a:ext cx="1842150" cy="1842150"/>
          </a:xfrm>
          <a:prstGeom prst="rect">
            <a:avLst/>
          </a:prstGeom>
          <a:noFill/>
          <a:ln>
            <a:noFill/>
          </a:ln>
        </p:spPr>
      </p:pic>
      <p:pic>
        <p:nvPicPr>
          <p:cNvPr id="118" name="Shape 118"/>
          <p:cNvPicPr preferRelativeResize="0"/>
          <p:nvPr/>
        </p:nvPicPr>
        <p:blipFill>
          <a:blip r:embed="rId4">
            <a:alphaModFix/>
          </a:blip>
          <a:stretch>
            <a:fillRect/>
          </a:stretch>
        </p:blipFill>
        <p:spPr>
          <a:xfrm>
            <a:off x="302675" y="1157425"/>
            <a:ext cx="1905777" cy="1905777"/>
          </a:xfrm>
          <a:prstGeom prst="rect">
            <a:avLst/>
          </a:prstGeom>
          <a:noFill/>
          <a:ln>
            <a:noFill/>
          </a:ln>
        </p:spPr>
      </p:pic>
      <p:pic>
        <p:nvPicPr>
          <p:cNvPr id="119" name="Shape 119"/>
          <p:cNvPicPr preferRelativeResize="0"/>
          <p:nvPr/>
        </p:nvPicPr>
        <p:blipFill>
          <a:blip r:embed="rId5">
            <a:alphaModFix/>
          </a:blip>
          <a:stretch>
            <a:fillRect/>
          </a:stretch>
        </p:blipFill>
        <p:spPr>
          <a:xfrm>
            <a:off x="3741075" y="1024575"/>
            <a:ext cx="1905774" cy="1905774"/>
          </a:xfrm>
          <a:prstGeom prst="rect">
            <a:avLst/>
          </a:prstGeom>
          <a:noFill/>
          <a:ln>
            <a:noFill/>
          </a:ln>
        </p:spPr>
      </p:pic>
      <p:pic>
        <p:nvPicPr>
          <p:cNvPr id="120" name="Shape 120"/>
          <p:cNvPicPr preferRelativeResize="0"/>
          <p:nvPr/>
        </p:nvPicPr>
        <p:blipFill>
          <a:blip r:embed="rId6">
            <a:alphaModFix/>
          </a:blip>
          <a:stretch>
            <a:fillRect/>
          </a:stretch>
        </p:blipFill>
        <p:spPr>
          <a:xfrm>
            <a:off x="1994550" y="1730300"/>
            <a:ext cx="1746525" cy="1746525"/>
          </a:xfrm>
          <a:prstGeom prst="rect">
            <a:avLst/>
          </a:prstGeom>
          <a:noFill/>
          <a:ln>
            <a:noFill/>
          </a:ln>
        </p:spPr>
      </p:pic>
      <p:pic>
        <p:nvPicPr>
          <p:cNvPr id="121" name="Shape 121"/>
          <p:cNvPicPr preferRelativeResize="0"/>
          <p:nvPr/>
        </p:nvPicPr>
        <p:blipFill>
          <a:blip r:embed="rId7">
            <a:alphaModFix/>
          </a:blip>
          <a:stretch>
            <a:fillRect/>
          </a:stretch>
        </p:blipFill>
        <p:spPr>
          <a:xfrm>
            <a:off x="3683874" y="3048600"/>
            <a:ext cx="1927966" cy="1445974"/>
          </a:xfrm>
          <a:prstGeom prst="rect">
            <a:avLst/>
          </a:prstGeom>
          <a:noFill/>
          <a:ln>
            <a:noFill/>
          </a:ln>
        </p:spPr>
      </p:pic>
      <p:pic>
        <p:nvPicPr>
          <p:cNvPr id="122" name="Shape 122"/>
          <p:cNvPicPr preferRelativeResize="0"/>
          <p:nvPr/>
        </p:nvPicPr>
        <p:blipFill>
          <a:blip r:embed="rId8">
            <a:alphaModFix/>
          </a:blip>
          <a:stretch>
            <a:fillRect/>
          </a:stretch>
        </p:blipFill>
        <p:spPr>
          <a:xfrm>
            <a:off x="7188449" y="2037675"/>
            <a:ext cx="1927975" cy="1927975"/>
          </a:xfrm>
          <a:prstGeom prst="rect">
            <a:avLst/>
          </a:prstGeom>
          <a:noFill/>
          <a:ln>
            <a:noFill/>
          </a:ln>
        </p:spPr>
      </p:pic>
      <p:pic>
        <p:nvPicPr>
          <p:cNvPr id="123" name="Shape 123"/>
          <p:cNvPicPr preferRelativeResize="0"/>
          <p:nvPr/>
        </p:nvPicPr>
        <p:blipFill>
          <a:blip r:embed="rId9">
            <a:alphaModFix/>
          </a:blip>
          <a:stretch>
            <a:fillRect/>
          </a:stretch>
        </p:blipFill>
        <p:spPr>
          <a:xfrm>
            <a:off x="5778410" y="3075925"/>
            <a:ext cx="1340352" cy="1612899"/>
          </a:xfrm>
          <a:prstGeom prst="rect">
            <a:avLst/>
          </a:prstGeom>
          <a:noFill/>
          <a:ln>
            <a:noFill/>
          </a:ln>
        </p:spPr>
      </p:pic>
      <p:pic>
        <p:nvPicPr>
          <p:cNvPr id="124" name="Shape 124"/>
          <p:cNvPicPr preferRelativeResize="0"/>
          <p:nvPr/>
        </p:nvPicPr>
        <p:blipFill>
          <a:blip r:embed="rId10">
            <a:alphaModFix/>
          </a:blip>
          <a:stretch>
            <a:fillRect/>
          </a:stretch>
        </p:blipFill>
        <p:spPr>
          <a:xfrm>
            <a:off x="5398312" y="1117237"/>
            <a:ext cx="1720435" cy="1720435"/>
          </a:xfrm>
          <a:prstGeom prst="rect">
            <a:avLst/>
          </a:prstGeom>
          <a:noFill/>
          <a:ln>
            <a:noFill/>
          </a:ln>
        </p:spPr>
      </p:pic>
      <p:sp>
        <p:nvSpPr>
          <p:cNvPr id="125" name="Shape 125"/>
          <p:cNvSpPr txBox="1">
            <a:spLocks noGrp="1"/>
          </p:cNvSpPr>
          <p:nvPr>
            <p:ph type="ctrTitle" idx="4294967295"/>
          </p:nvPr>
        </p:nvSpPr>
        <p:spPr>
          <a:xfrm>
            <a:off x="431275" y="31300"/>
            <a:ext cx="6650400"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Sample Products</a:t>
            </a:r>
          </a:p>
        </p:txBody>
      </p:sp>
      <p:pic>
        <p:nvPicPr>
          <p:cNvPr id="126" name="Shape 126"/>
          <p:cNvPicPr preferRelativeResize="0"/>
          <p:nvPr/>
        </p:nvPicPr>
        <p:blipFill>
          <a:blip r:embed="rId11">
            <a:alphaModFix/>
          </a:blip>
          <a:stretch>
            <a:fillRect/>
          </a:stretch>
        </p:blipFill>
        <p:spPr>
          <a:xfrm>
            <a:off x="6697924" y="465839"/>
            <a:ext cx="1883074" cy="498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Existing System(s)</a:t>
            </a:r>
          </a:p>
        </p:txBody>
      </p:sp>
      <p:sp>
        <p:nvSpPr>
          <p:cNvPr id="132" name="Shape 132"/>
          <p:cNvSpPr txBox="1">
            <a:spLocks noGrp="1"/>
          </p:cNvSpPr>
          <p:nvPr>
            <p:ph type="body" idx="4294967295"/>
          </p:nvPr>
        </p:nvSpPr>
        <p:spPr>
          <a:xfrm>
            <a:off x="431275" y="922300"/>
            <a:ext cx="8510100" cy="40845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buClr>
                <a:schemeClr val="dk1"/>
              </a:buClr>
              <a:buSzPct val="100000"/>
              <a:buFont typeface="Arial"/>
              <a:buChar char="▷"/>
            </a:pPr>
            <a:r>
              <a:rPr lang="en" sz="1800">
                <a:solidFill>
                  <a:srgbClr val="333333"/>
                </a:solidFill>
                <a:latin typeface="Lato"/>
                <a:ea typeface="Lato"/>
                <a:cs typeface="Lato"/>
                <a:sym typeface="Lato"/>
              </a:rPr>
              <a:t>They do not have any BI solutions currently in place.</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FC uses Microsoft Dynamics GP as their ERP system with MS SQL Server as the database backend.</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FC uses Microsoft SQL Server Reporting Services for all their data mining.</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They have a web-based portal which enable the internal &amp; external sales force to access the sales related data from anywhere.</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Major avenues of Sales : by their sales force, market place such as eBay, Amazon, &amp; Wal-Mart.</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They are launching a Business-Consumer e-Commerce system under the new brand called “FOCO” (http://FOCO.com) in the 1st Quarter of 2017.</a:t>
            </a:r>
          </a:p>
        </p:txBody>
      </p:sp>
      <p:pic>
        <p:nvPicPr>
          <p:cNvPr id="133" name="Shape 133"/>
          <p:cNvPicPr preferRelativeResize="0"/>
          <p:nvPr/>
        </p:nvPicPr>
        <p:blipFill>
          <a:blip r:embed="rId3">
            <a:alphaModFix/>
          </a:blip>
          <a:stretch>
            <a:fillRect/>
          </a:stretch>
        </p:blipFill>
        <p:spPr>
          <a:xfrm>
            <a:off x="7145174" y="108014"/>
            <a:ext cx="1883074" cy="49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p:nvPr/>
        </p:nvSpPr>
        <p:spPr>
          <a:xfrm>
            <a:off x="431275" y="1207900"/>
            <a:ext cx="8448600" cy="3451200"/>
          </a:xfrm>
          <a:prstGeom prst="rect">
            <a:avLst/>
          </a:prstGeom>
          <a:noFill/>
          <a:ln>
            <a:noFill/>
          </a:ln>
        </p:spPr>
        <p:txBody>
          <a:bodyPr lIns="91425" tIns="91425" rIns="91425" bIns="91425" anchor="ctr" anchorCtr="0">
            <a:noAutofit/>
          </a:bodyPr>
          <a:lstStyle/>
          <a:p>
            <a:pPr lvl="0" rtl="0">
              <a:spcBef>
                <a:spcPts val="0"/>
              </a:spcBef>
              <a:buNone/>
            </a:pPr>
            <a:r>
              <a:rPr lang="en">
                <a:solidFill>
                  <a:schemeClr val="dk1"/>
                </a:solidFill>
              </a:rPr>
              <a:t>Based on the transactional data and the end goal of the data a Star schema Data Mart  is created to divide the present data set into 2 different fact tables</a:t>
            </a:r>
          </a:p>
          <a:p>
            <a:pPr marL="457200" lvl="0" indent="-228600" rtl="0">
              <a:spcBef>
                <a:spcPts val="0"/>
              </a:spcBef>
              <a:buClr>
                <a:schemeClr val="dk1"/>
              </a:buClr>
              <a:buChar char="●"/>
            </a:pPr>
            <a:r>
              <a:rPr lang="en">
                <a:solidFill>
                  <a:schemeClr val="dk1"/>
                </a:solidFill>
              </a:rPr>
              <a:t>Sales Summary fact</a:t>
            </a:r>
          </a:p>
          <a:p>
            <a:pPr marL="457200" lvl="0" indent="-228600" rtl="0">
              <a:spcBef>
                <a:spcPts val="0"/>
              </a:spcBef>
              <a:buClr>
                <a:schemeClr val="dk1"/>
              </a:buClr>
              <a:buChar char="●"/>
            </a:pPr>
            <a:r>
              <a:rPr lang="en">
                <a:solidFill>
                  <a:schemeClr val="dk1"/>
                </a:solidFill>
              </a:rPr>
              <a:t>Sales detailed fact</a:t>
            </a:r>
          </a:p>
          <a:p>
            <a:pPr lvl="0" rtl="0">
              <a:spcBef>
                <a:spcPts val="0"/>
              </a:spcBef>
              <a:buNone/>
            </a:pPr>
            <a:endParaRPr>
              <a:solidFill>
                <a:schemeClr val="dk1"/>
              </a:solidFill>
            </a:endParaRPr>
          </a:p>
          <a:p>
            <a:pPr lvl="0" rtl="0">
              <a:spcBef>
                <a:spcPts val="0"/>
              </a:spcBef>
              <a:buNone/>
            </a:pPr>
            <a:r>
              <a:rPr lang="en">
                <a:solidFill>
                  <a:schemeClr val="dk1"/>
                </a:solidFill>
              </a:rPr>
              <a:t>Both of which will have a number of dimension tables attached to it to store the dimension values. Once the Star schema data mart is created we had to identify the tables from the source (transactional) database which will fit these fact and dimension tables.</a:t>
            </a:r>
          </a:p>
          <a:p>
            <a:pPr lvl="0" rtl="0">
              <a:spcBef>
                <a:spcPts val="0"/>
              </a:spcBef>
              <a:buNone/>
            </a:pPr>
            <a:endParaRPr>
              <a:solidFill>
                <a:schemeClr val="dk1"/>
              </a:solidFill>
            </a:endParaRPr>
          </a:p>
          <a:p>
            <a:pPr lvl="0" rtl="0">
              <a:spcBef>
                <a:spcPts val="0"/>
              </a:spcBef>
              <a:buNone/>
            </a:pPr>
            <a:r>
              <a:rPr lang="en">
                <a:solidFill>
                  <a:schemeClr val="dk1"/>
                </a:solidFill>
              </a:rPr>
              <a:t>Once these tables/fields were identified the data was copied from the transactional DB to the Star schema we have created at their respective fields. This star schema gives us a good command over the data to derive analytics over it and make a few dashboards using the data in it from different perspectives such as Executive, Salesperson, Customer.</a:t>
            </a:r>
          </a:p>
          <a:p>
            <a:pPr lvl="0" rtl="0">
              <a:spcBef>
                <a:spcPts val="0"/>
              </a:spcBef>
              <a:buNone/>
            </a:pPr>
            <a:endParaRPr>
              <a:solidFill>
                <a:schemeClr val="dk1"/>
              </a:solidFill>
            </a:endParaRPr>
          </a:p>
          <a:p>
            <a:pPr lvl="0" rtl="0">
              <a:spcBef>
                <a:spcPts val="0"/>
              </a:spcBef>
              <a:buNone/>
            </a:pPr>
            <a:r>
              <a:rPr lang="en">
                <a:solidFill>
                  <a:schemeClr val="dk1"/>
                </a:solidFill>
              </a:rPr>
              <a:t> As part of the project we created 4 dashboards </a:t>
            </a:r>
          </a:p>
        </p:txBody>
      </p:sp>
      <p:sp>
        <p:nvSpPr>
          <p:cNvPr id="139" name="Shape 139"/>
          <p:cNvSpPr txBox="1">
            <a:spLocks noGrp="1"/>
          </p:cNvSpPr>
          <p:nvPr>
            <p:ph type="ctrTitle" idx="4294967295"/>
          </p:nvPr>
        </p:nvSpPr>
        <p:spPr>
          <a:xfrm>
            <a:off x="342775" y="0"/>
            <a:ext cx="6650400"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Proposed Solution</a:t>
            </a:r>
          </a:p>
        </p:txBody>
      </p:sp>
      <p:pic>
        <p:nvPicPr>
          <p:cNvPr id="140" name="Shape 140"/>
          <p:cNvPicPr preferRelativeResize="0"/>
          <p:nvPr/>
        </p:nvPicPr>
        <p:blipFill>
          <a:blip r:embed="rId3">
            <a:alphaModFix/>
          </a:blip>
          <a:stretch>
            <a:fillRect/>
          </a:stretch>
        </p:blipFill>
        <p:spPr>
          <a:xfrm>
            <a:off x="7132399" y="133564"/>
            <a:ext cx="1883074" cy="49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t="1090" b="-1090"/>
          <a:stretch/>
        </p:blipFill>
        <p:spPr>
          <a:xfrm>
            <a:off x="176425" y="922200"/>
            <a:ext cx="8853400" cy="4051700"/>
          </a:xfrm>
          <a:prstGeom prst="rect">
            <a:avLst/>
          </a:prstGeom>
          <a:noFill/>
          <a:ln>
            <a:noFill/>
          </a:ln>
        </p:spPr>
      </p:pic>
      <p:sp>
        <p:nvSpPr>
          <p:cNvPr id="146" name="Shape 146"/>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Business</a:t>
            </a:r>
            <a:r>
              <a:rPr lang="en" sz="3600">
                <a:solidFill>
                  <a:srgbClr val="7ECEFD"/>
                </a:solidFill>
                <a:latin typeface="Raleway"/>
                <a:ea typeface="Raleway"/>
                <a:cs typeface="Raleway"/>
                <a:sym typeface="Raleway"/>
              </a:rPr>
              <a:t> </a:t>
            </a:r>
            <a:r>
              <a:rPr lang="en" sz="3600">
                <a:solidFill>
                  <a:schemeClr val="accent1"/>
                </a:solidFill>
                <a:latin typeface="Georgia"/>
                <a:ea typeface="Georgia"/>
                <a:cs typeface="Georgia"/>
                <a:sym typeface="Georgia"/>
              </a:rPr>
              <a:t>Lifecycle Approach</a:t>
            </a:r>
          </a:p>
        </p:txBody>
      </p:sp>
      <p:pic>
        <p:nvPicPr>
          <p:cNvPr id="147" name="Shape 147"/>
          <p:cNvPicPr preferRelativeResize="0"/>
          <p:nvPr/>
        </p:nvPicPr>
        <p:blipFill>
          <a:blip r:embed="rId4">
            <a:alphaModFix/>
          </a:blip>
          <a:stretch>
            <a:fillRect/>
          </a:stretch>
        </p:blipFill>
        <p:spPr>
          <a:xfrm>
            <a:off x="7146749" y="120789"/>
            <a:ext cx="1883074" cy="49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Opportunity Matrix</a:t>
            </a:r>
          </a:p>
        </p:txBody>
      </p:sp>
      <p:pic>
        <p:nvPicPr>
          <p:cNvPr id="153" name="Shape 153"/>
          <p:cNvPicPr preferRelativeResize="0"/>
          <p:nvPr/>
        </p:nvPicPr>
        <p:blipFill>
          <a:blip r:embed="rId3">
            <a:alphaModFix/>
          </a:blip>
          <a:stretch>
            <a:fillRect/>
          </a:stretch>
        </p:blipFill>
        <p:spPr>
          <a:xfrm>
            <a:off x="7081674" y="137877"/>
            <a:ext cx="1883074" cy="498925"/>
          </a:xfrm>
          <a:prstGeom prst="rect">
            <a:avLst/>
          </a:prstGeom>
          <a:noFill/>
          <a:ln>
            <a:noFill/>
          </a:ln>
        </p:spPr>
      </p:pic>
      <p:pic>
        <p:nvPicPr>
          <p:cNvPr id="154" name="Shape 154"/>
          <p:cNvPicPr preferRelativeResize="0"/>
          <p:nvPr/>
        </p:nvPicPr>
        <p:blipFill>
          <a:blip r:embed="rId4">
            <a:alphaModFix/>
          </a:blip>
          <a:stretch>
            <a:fillRect/>
          </a:stretch>
        </p:blipFill>
        <p:spPr>
          <a:xfrm>
            <a:off x="762275" y="1132650"/>
            <a:ext cx="7619450" cy="3361475"/>
          </a:xfrm>
          <a:prstGeom prst="rect">
            <a:avLst/>
          </a:prstGeom>
          <a:noFill/>
          <a:ln>
            <a:noFill/>
          </a:ln>
        </p:spPr>
      </p:pic>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1120</Words>
  <Application>Microsoft Office PowerPoint</Application>
  <PresentationFormat>On-screen Show (16:9)</PresentationFormat>
  <Paragraphs>160</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Lato</vt:lpstr>
      <vt:lpstr>Raleway</vt:lpstr>
      <vt:lpstr>Arial</vt:lpstr>
      <vt:lpstr>Georgia</vt:lpstr>
      <vt:lpstr>Courier New</vt:lpstr>
      <vt:lpstr>Calibri</vt:lpstr>
      <vt:lpstr>Impact</vt:lpstr>
      <vt:lpstr>Antonio template</vt:lpstr>
      <vt:lpstr>MIS 636  Final Team Presentation</vt:lpstr>
      <vt:lpstr>1. Introduction</vt:lpstr>
      <vt:lpstr>Forever Collectibles?</vt:lpstr>
      <vt:lpstr>Company Profile</vt:lpstr>
      <vt:lpstr>Sample Products</vt:lpstr>
      <vt:lpstr>Existing System(s)</vt:lpstr>
      <vt:lpstr>Proposed Solution</vt:lpstr>
      <vt:lpstr>Business Lifecycle Approach</vt:lpstr>
      <vt:lpstr>Opportunity Matrix</vt:lpstr>
      <vt:lpstr>Bus Architecture Matrix</vt:lpstr>
      <vt:lpstr>Prioritization Grid</vt:lpstr>
      <vt:lpstr>PowerPoint Presentation</vt:lpstr>
      <vt:lpstr>PowerPoint Presentation</vt:lpstr>
      <vt:lpstr>PowerPoint Presentation</vt:lpstr>
      <vt:lpstr>Dimension Attribute Detailed Description: Item Dimension</vt:lpstr>
      <vt:lpstr>Detailed Dimension table Diagram: Item Dimension</vt:lpstr>
      <vt:lpstr>Conformed Dimension</vt:lpstr>
      <vt:lpstr>Two Way Aggregate Table</vt:lpstr>
      <vt:lpstr>OLAP MDDB Cube</vt:lpstr>
      <vt:lpstr>Dimension Hierarchy:Year</vt:lpstr>
      <vt:lpstr>Dimension Hierarchy:Region</vt:lpstr>
      <vt:lpstr>2. Dashboard</vt:lpstr>
      <vt:lpstr>PowerPoint Presentation</vt:lpstr>
      <vt:lpstr>Executive Dashboard</vt:lpstr>
      <vt:lpstr>Sales Manager Dashboard</vt:lpstr>
      <vt:lpstr>Salesperson Dashboard</vt:lpstr>
      <vt:lpstr>Heat Map</vt:lpstr>
      <vt:lpstr>Storyboard</vt:lpstr>
      <vt:lpstr>PowerPoint Presentation</vt:lpstr>
      <vt:lpstr>3. Demo</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636  Final Team Presentation</dc:title>
  <cp:lastModifiedBy>Sunny</cp:lastModifiedBy>
  <cp:revision>2</cp:revision>
  <dcterms:modified xsi:type="dcterms:W3CDTF">2016-12-15T01:30:26Z</dcterms:modified>
</cp:coreProperties>
</file>